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0"/>
  </p:notesMasterIdLst>
  <p:sldIdLst>
    <p:sldId id="282" r:id="rId2"/>
    <p:sldId id="283" r:id="rId3"/>
    <p:sldId id="257" r:id="rId4"/>
    <p:sldId id="259" r:id="rId5"/>
    <p:sldId id="260" r:id="rId6"/>
    <p:sldId id="261" r:id="rId7"/>
    <p:sldId id="274" r:id="rId8"/>
    <p:sldId id="262" r:id="rId9"/>
    <p:sldId id="263" r:id="rId10"/>
    <p:sldId id="275" r:id="rId11"/>
    <p:sldId id="276" r:id="rId12"/>
    <p:sldId id="277" r:id="rId13"/>
    <p:sldId id="266" r:id="rId14"/>
    <p:sldId id="269" r:id="rId15"/>
    <p:sldId id="278" r:id="rId16"/>
    <p:sldId id="279" r:id="rId17"/>
    <p:sldId id="280" r:id="rId18"/>
    <p:sldId id="284" r:id="rId19"/>
  </p:sldIdLst>
  <p:sldSz cx="9144000" cy="5143500" type="screen16x9"/>
  <p:notesSz cx="6858000" cy="9144000"/>
  <p:embeddedFontLst>
    <p:embeddedFont>
      <p:font typeface="Bahnschrift SemiLight" panose="020B0502040204020203" pitchFamily="34" charset="0"/>
      <p:regular r:id="rId21"/>
    </p:embeddedFont>
    <p:embeddedFont>
      <p:font typeface="Arial Rounded MT Bold" panose="020F0704030504030204" pitchFamily="34" charset="0"/>
      <p:regular r:id="rId22"/>
    </p:embeddedFont>
    <p:embeddedFont>
      <p:font typeface="Cinzel" panose="020B0604020202020204" charset="0"/>
      <p:regular r:id="rId23"/>
      <p:bold r:id="rId24"/>
    </p:embeddedFont>
    <p:embeddedFont>
      <p:font typeface="Quattrocento"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5A70D"/>
    <a:srgbClr val="040404"/>
    <a:srgbClr val="806248"/>
    <a:srgbClr val="EE0808"/>
    <a:srgbClr val="A29B92"/>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0E9C96-7127-45C4-AB73-60A30D5FA1CB}">
  <a:tblStyle styleId="{7A0E9C96-7127-45C4-AB73-60A30D5FA1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89" autoAdjust="0"/>
  </p:normalViewPr>
  <p:slideViewPr>
    <p:cSldViewPr snapToGrid="0">
      <p:cViewPr varScale="1">
        <p:scale>
          <a:sx n="106" d="100"/>
          <a:sy n="106" d="100"/>
        </p:scale>
        <p:origin x="70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585980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a7d7d7565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a7d7d75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5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a7d7d7565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a7d7d7565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509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a7d7d79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a7d7d79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58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a7d7d7b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a7d7d7b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5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a7d7d79b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a7d7d79b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1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7bd5e6e2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7bd5e6e2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415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e5fa41c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e5fa41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40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e5fa41ca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ee5fa41c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007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48775" y="1282050"/>
            <a:ext cx="8493600" cy="25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729625" y="1116450"/>
            <a:ext cx="10878900" cy="283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2761925" y="1593550"/>
            <a:ext cx="41994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 name="Google Shape;18;p3"/>
          <p:cNvSpPr txBox="1">
            <a:spLocks noGrp="1"/>
          </p:cNvSpPr>
          <p:nvPr>
            <p:ph type="subTitle" idx="1"/>
          </p:nvPr>
        </p:nvSpPr>
        <p:spPr>
          <a:xfrm>
            <a:off x="713225" y="2996050"/>
            <a:ext cx="55074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 name="Google Shape;19;p3"/>
          <p:cNvSpPr txBox="1">
            <a:spLocks noGrp="1"/>
          </p:cNvSpPr>
          <p:nvPr>
            <p:ph type="title" idx="2" hasCustomPrompt="1"/>
          </p:nvPr>
        </p:nvSpPr>
        <p:spPr>
          <a:xfrm>
            <a:off x="713225" y="1593550"/>
            <a:ext cx="21615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3">
  <p:cSld name="BLANK_1_1_1_1_3_1">
    <p:spTree>
      <p:nvGrpSpPr>
        <p:cNvPr id="1" name="Shape 175"/>
        <p:cNvGrpSpPr/>
        <p:nvPr/>
      </p:nvGrpSpPr>
      <p:grpSpPr>
        <a:xfrm>
          <a:off x="0" y="0"/>
          <a:ext cx="0" cy="0"/>
          <a:chOff x="0" y="0"/>
          <a:chExt cx="0" cy="0"/>
        </a:xfrm>
      </p:grpSpPr>
      <p:sp>
        <p:nvSpPr>
          <p:cNvPr id="176" name="Google Shape;176;p25"/>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5"/>
          <p:cNvSpPr txBox="1">
            <a:spLocks noGrp="1"/>
          </p:cNvSpPr>
          <p:nvPr>
            <p:ph type="title" idx="2"/>
          </p:nvPr>
        </p:nvSpPr>
        <p:spPr>
          <a:xfrm>
            <a:off x="3039646" y="2443521"/>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0" name="Google Shape;180;p25"/>
          <p:cNvSpPr txBox="1">
            <a:spLocks noGrp="1"/>
          </p:cNvSpPr>
          <p:nvPr>
            <p:ph type="subTitle" idx="1"/>
          </p:nvPr>
        </p:nvSpPr>
        <p:spPr>
          <a:xfrm>
            <a:off x="725045"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5"/>
          <p:cNvSpPr txBox="1">
            <a:spLocks noGrp="1"/>
          </p:cNvSpPr>
          <p:nvPr>
            <p:ph type="title" idx="3"/>
          </p:nvPr>
        </p:nvSpPr>
        <p:spPr>
          <a:xfrm>
            <a:off x="4626632" y="2443529"/>
            <a:ext cx="1484100" cy="6273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2" name="Google Shape;182;p25"/>
          <p:cNvSpPr txBox="1">
            <a:spLocks noGrp="1"/>
          </p:cNvSpPr>
          <p:nvPr>
            <p:ph type="subTitle" idx="4"/>
          </p:nvPr>
        </p:nvSpPr>
        <p:spPr>
          <a:xfrm>
            <a:off x="6378947" y="2063552"/>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5"/>
          <p:cNvSpPr txBox="1">
            <a:spLocks noGrp="1"/>
          </p:cNvSpPr>
          <p:nvPr>
            <p:ph type="title" idx="5"/>
          </p:nvPr>
        </p:nvSpPr>
        <p:spPr>
          <a:xfrm>
            <a:off x="3039646"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4" name="Google Shape;184;p25"/>
          <p:cNvSpPr txBox="1">
            <a:spLocks noGrp="1"/>
          </p:cNvSpPr>
          <p:nvPr>
            <p:ph type="subTitle" idx="6"/>
          </p:nvPr>
        </p:nvSpPr>
        <p:spPr>
          <a:xfrm>
            <a:off x="725045"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5"/>
          <p:cNvSpPr txBox="1">
            <a:spLocks noGrp="1"/>
          </p:cNvSpPr>
          <p:nvPr>
            <p:ph type="title" idx="7"/>
          </p:nvPr>
        </p:nvSpPr>
        <p:spPr>
          <a:xfrm>
            <a:off x="4626632" y="3928010"/>
            <a:ext cx="1484100" cy="610500"/>
          </a:xfrm>
          <a:prstGeom prst="rect">
            <a:avLst/>
          </a:prstGeom>
          <a:noFill/>
          <a:ln>
            <a:noFill/>
          </a:ln>
        </p:spPr>
        <p:txBody>
          <a:bodyPr spcFirstLastPara="1" wrap="square" lIns="0" tIns="91425" rIns="0" bIns="91425" anchor="ctr" anchorCtr="0">
            <a:noAutofit/>
          </a:bodyPr>
          <a:lstStyle>
            <a:lvl1pPr lvl="0" algn="ctr" rtl="0">
              <a:spcBef>
                <a:spcPts val="0"/>
              </a:spcBef>
              <a:spcAft>
                <a:spcPts val="0"/>
              </a:spcAft>
              <a:buSzPts val="2000"/>
              <a:buNone/>
              <a:defRPr sz="2000">
                <a:solidFill>
                  <a:schemeClr val="lt1"/>
                </a:solidFill>
              </a:defRPr>
            </a:lvl1pPr>
            <a:lvl2pPr lvl="1" algn="ctr" rtl="0">
              <a:spcBef>
                <a:spcPts val="0"/>
              </a:spcBef>
              <a:spcAft>
                <a:spcPts val="0"/>
              </a:spcAft>
              <a:buSzPts val="2000"/>
              <a:buFont typeface="Cinzel"/>
              <a:buNone/>
              <a:defRPr sz="2000">
                <a:latin typeface="Cinzel"/>
                <a:ea typeface="Cinzel"/>
                <a:cs typeface="Cinzel"/>
                <a:sym typeface="Cinzel"/>
              </a:defRPr>
            </a:lvl2pPr>
            <a:lvl3pPr lvl="2" algn="ctr" rtl="0">
              <a:spcBef>
                <a:spcPts val="0"/>
              </a:spcBef>
              <a:spcAft>
                <a:spcPts val="0"/>
              </a:spcAft>
              <a:buSzPts val="2000"/>
              <a:buFont typeface="Cinzel"/>
              <a:buNone/>
              <a:defRPr sz="2000">
                <a:latin typeface="Cinzel"/>
                <a:ea typeface="Cinzel"/>
                <a:cs typeface="Cinzel"/>
                <a:sym typeface="Cinzel"/>
              </a:defRPr>
            </a:lvl3pPr>
            <a:lvl4pPr lvl="3" algn="ctr" rtl="0">
              <a:spcBef>
                <a:spcPts val="0"/>
              </a:spcBef>
              <a:spcAft>
                <a:spcPts val="0"/>
              </a:spcAft>
              <a:buSzPts val="2000"/>
              <a:buFont typeface="Cinzel"/>
              <a:buNone/>
              <a:defRPr sz="2000">
                <a:latin typeface="Cinzel"/>
                <a:ea typeface="Cinzel"/>
                <a:cs typeface="Cinzel"/>
                <a:sym typeface="Cinzel"/>
              </a:defRPr>
            </a:lvl4pPr>
            <a:lvl5pPr lvl="4" algn="ctr" rtl="0">
              <a:spcBef>
                <a:spcPts val="0"/>
              </a:spcBef>
              <a:spcAft>
                <a:spcPts val="0"/>
              </a:spcAft>
              <a:buSzPts val="2000"/>
              <a:buFont typeface="Cinzel"/>
              <a:buNone/>
              <a:defRPr sz="2000">
                <a:latin typeface="Cinzel"/>
                <a:ea typeface="Cinzel"/>
                <a:cs typeface="Cinzel"/>
                <a:sym typeface="Cinzel"/>
              </a:defRPr>
            </a:lvl5pPr>
            <a:lvl6pPr lvl="5" algn="ctr" rtl="0">
              <a:spcBef>
                <a:spcPts val="0"/>
              </a:spcBef>
              <a:spcAft>
                <a:spcPts val="0"/>
              </a:spcAft>
              <a:buSzPts val="2000"/>
              <a:buFont typeface="Cinzel"/>
              <a:buNone/>
              <a:defRPr sz="2000">
                <a:latin typeface="Cinzel"/>
                <a:ea typeface="Cinzel"/>
                <a:cs typeface="Cinzel"/>
                <a:sym typeface="Cinzel"/>
              </a:defRPr>
            </a:lvl6pPr>
            <a:lvl7pPr lvl="6" algn="ctr" rtl="0">
              <a:spcBef>
                <a:spcPts val="0"/>
              </a:spcBef>
              <a:spcAft>
                <a:spcPts val="0"/>
              </a:spcAft>
              <a:buSzPts val="2000"/>
              <a:buFont typeface="Cinzel"/>
              <a:buNone/>
              <a:defRPr sz="2000">
                <a:latin typeface="Cinzel"/>
                <a:ea typeface="Cinzel"/>
                <a:cs typeface="Cinzel"/>
                <a:sym typeface="Cinzel"/>
              </a:defRPr>
            </a:lvl7pPr>
            <a:lvl8pPr lvl="7" algn="ctr" rtl="0">
              <a:spcBef>
                <a:spcPts val="0"/>
              </a:spcBef>
              <a:spcAft>
                <a:spcPts val="0"/>
              </a:spcAft>
              <a:buSzPts val="2000"/>
              <a:buFont typeface="Cinzel"/>
              <a:buNone/>
              <a:defRPr sz="2000">
                <a:latin typeface="Cinzel"/>
                <a:ea typeface="Cinzel"/>
                <a:cs typeface="Cinzel"/>
                <a:sym typeface="Cinzel"/>
              </a:defRPr>
            </a:lvl8pPr>
            <a:lvl9pPr lvl="8" algn="ctr" rtl="0">
              <a:spcBef>
                <a:spcPts val="0"/>
              </a:spcBef>
              <a:spcAft>
                <a:spcPts val="0"/>
              </a:spcAft>
              <a:buSzPts val="2000"/>
              <a:buFont typeface="Cinzel"/>
              <a:buNone/>
              <a:defRPr sz="2000">
                <a:latin typeface="Cinzel"/>
                <a:ea typeface="Cinzel"/>
                <a:cs typeface="Cinzel"/>
                <a:sym typeface="Cinzel"/>
              </a:defRPr>
            </a:lvl9pPr>
          </a:lstStyle>
          <a:p>
            <a:endParaRPr/>
          </a:p>
        </p:txBody>
      </p:sp>
      <p:sp>
        <p:nvSpPr>
          <p:cNvPr id="186" name="Google Shape;186;p25"/>
          <p:cNvSpPr txBox="1">
            <a:spLocks noGrp="1"/>
          </p:cNvSpPr>
          <p:nvPr>
            <p:ph type="subTitle" idx="8"/>
          </p:nvPr>
        </p:nvSpPr>
        <p:spPr>
          <a:xfrm>
            <a:off x="6378947" y="3534141"/>
            <a:ext cx="2052900" cy="750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259"/>
        <p:cNvGrpSpPr/>
        <p:nvPr/>
      </p:nvGrpSpPr>
      <p:grpSpPr>
        <a:xfrm>
          <a:off x="0" y="0"/>
          <a:ext cx="0" cy="0"/>
          <a:chOff x="0" y="0"/>
          <a:chExt cx="0" cy="0"/>
        </a:xfrm>
      </p:grpSpPr>
      <p:sp>
        <p:nvSpPr>
          <p:cNvPr id="260" name="Google Shape;260;p3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0"/>
        <p:cNvGrpSpPr/>
        <p:nvPr/>
      </p:nvGrpSpPr>
      <p:grpSpPr>
        <a:xfrm>
          <a:off x="0" y="0"/>
          <a:ext cx="0" cy="0"/>
          <a:chOff x="0" y="0"/>
          <a:chExt cx="0" cy="0"/>
        </a:xfrm>
      </p:grpSpPr>
      <p:sp>
        <p:nvSpPr>
          <p:cNvPr id="271" name="Google Shape;271;p35"/>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35"/>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4"/>
        <p:cNvGrpSpPr/>
        <p:nvPr/>
      </p:nvGrpSpPr>
      <p:grpSpPr>
        <a:xfrm>
          <a:off x="0" y="0"/>
          <a:ext cx="0" cy="0"/>
          <a:chOff x="0" y="0"/>
          <a:chExt cx="0" cy="0"/>
        </a:xfrm>
      </p:grpSpPr>
      <p:sp>
        <p:nvSpPr>
          <p:cNvPr id="275" name="Google Shape;275;p36"/>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6" name="Google Shape;276;p36"/>
          <p:cNvSpPr/>
          <p:nvPr/>
        </p:nvSpPr>
        <p:spPr>
          <a:xfrm>
            <a:off x="-62850" y="611712"/>
            <a:ext cx="8493600" cy="389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465025" y="354450"/>
            <a:ext cx="10878900" cy="441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61950">
              <a:lnSpc>
                <a:spcPct val="100000"/>
              </a:lnSpc>
              <a:spcBef>
                <a:spcPts val="0"/>
              </a:spcBef>
              <a:spcAft>
                <a:spcPts val="0"/>
              </a:spcAft>
              <a:buSzPts val="2100"/>
              <a:buAutoNum type="arabicPeriod"/>
              <a:defRPr sz="11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253650" y="428575"/>
            <a:ext cx="10878900" cy="8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713225" y="750800"/>
            <a:ext cx="8601300" cy="386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450975" y="539500"/>
            <a:ext cx="10055700" cy="428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2297850" y="1186200"/>
            <a:ext cx="4548300" cy="14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2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297850" y="2505075"/>
            <a:ext cx="4548300" cy="172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1"/>
        <p:cNvGrpSpPr/>
        <p:nvPr/>
      </p:nvGrpSpPr>
      <p:grpSpPr>
        <a:xfrm>
          <a:off x="0" y="0"/>
          <a:ext cx="0" cy="0"/>
          <a:chOff x="0" y="0"/>
          <a:chExt cx="0" cy="0"/>
        </a:xfrm>
      </p:grpSpPr>
      <p:sp>
        <p:nvSpPr>
          <p:cNvPr id="62" name="Google Shape;62;p13"/>
          <p:cNvSpPr/>
          <p:nvPr/>
        </p:nvSpPr>
        <p:spPr>
          <a:xfrm>
            <a:off x="3692050" y="0"/>
            <a:ext cx="6022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480675" y="-155000"/>
            <a:ext cx="5663400" cy="55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 name="Google Shape;64;p13"/>
          <p:cNvSpPr txBox="1">
            <a:spLocks noGrp="1"/>
          </p:cNvSpPr>
          <p:nvPr>
            <p:ph type="title"/>
          </p:nvPr>
        </p:nvSpPr>
        <p:spPr>
          <a:xfrm>
            <a:off x="4968225" y="5723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2" hasCustomPrompt="1"/>
          </p:nvPr>
        </p:nvSpPr>
        <p:spPr>
          <a:xfrm>
            <a:off x="4444650" y="5723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1"/>
          </p:nvPr>
        </p:nvSpPr>
        <p:spPr>
          <a:xfrm>
            <a:off x="4968294" y="10826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3"/>
          </p:nvPr>
        </p:nvSpPr>
        <p:spPr>
          <a:xfrm>
            <a:off x="4968225" y="15860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4" hasCustomPrompt="1"/>
          </p:nvPr>
        </p:nvSpPr>
        <p:spPr>
          <a:xfrm>
            <a:off x="4444650" y="15860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5"/>
          </p:nvPr>
        </p:nvSpPr>
        <p:spPr>
          <a:xfrm>
            <a:off x="4968294" y="20963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6"/>
          </p:nvPr>
        </p:nvSpPr>
        <p:spPr>
          <a:xfrm>
            <a:off x="4968225" y="25997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7" hasCustomPrompt="1"/>
          </p:nvPr>
        </p:nvSpPr>
        <p:spPr>
          <a:xfrm>
            <a:off x="4444650" y="25997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8"/>
          </p:nvPr>
        </p:nvSpPr>
        <p:spPr>
          <a:xfrm>
            <a:off x="4968294" y="31100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9"/>
          </p:nvPr>
        </p:nvSpPr>
        <p:spPr>
          <a:xfrm>
            <a:off x="4968225" y="3613450"/>
            <a:ext cx="3325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13" hasCustomPrompt="1"/>
          </p:nvPr>
        </p:nvSpPr>
        <p:spPr>
          <a:xfrm>
            <a:off x="4444650" y="3613450"/>
            <a:ext cx="59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4"/>
          </p:nvPr>
        </p:nvSpPr>
        <p:spPr>
          <a:xfrm>
            <a:off x="4968294" y="4123775"/>
            <a:ext cx="3325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2"/>
        <p:cNvGrpSpPr/>
        <p:nvPr/>
      </p:nvGrpSpPr>
      <p:grpSpPr>
        <a:xfrm>
          <a:off x="0" y="0"/>
          <a:ext cx="0" cy="0"/>
          <a:chOff x="0" y="0"/>
          <a:chExt cx="0" cy="0"/>
        </a:xfrm>
      </p:grpSpPr>
      <p:sp>
        <p:nvSpPr>
          <p:cNvPr id="113" name="Google Shape;113;p20"/>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9486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20"/>
          <p:cNvSpPr txBox="1">
            <a:spLocks noGrp="1"/>
          </p:cNvSpPr>
          <p:nvPr>
            <p:ph type="subTitle" idx="1"/>
          </p:nvPr>
        </p:nvSpPr>
        <p:spPr>
          <a:xfrm>
            <a:off x="9486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3403800" y="2409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20"/>
          <p:cNvSpPr txBox="1">
            <a:spLocks noGrp="1"/>
          </p:cNvSpPr>
          <p:nvPr>
            <p:ph type="subTitle" idx="3"/>
          </p:nvPr>
        </p:nvSpPr>
        <p:spPr>
          <a:xfrm>
            <a:off x="3403800" y="3009853"/>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0"/>
          <p:cNvSpPr txBox="1">
            <a:spLocks noGrp="1"/>
          </p:cNvSpPr>
          <p:nvPr>
            <p:ph type="title" idx="4"/>
          </p:nvPr>
        </p:nvSpPr>
        <p:spPr>
          <a:xfrm>
            <a:off x="5859000" y="24121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0"/>
          <p:cNvSpPr txBox="1">
            <a:spLocks noGrp="1"/>
          </p:cNvSpPr>
          <p:nvPr>
            <p:ph type="subTitle" idx="5"/>
          </p:nvPr>
        </p:nvSpPr>
        <p:spPr>
          <a:xfrm>
            <a:off x="5859000" y="3009854"/>
            <a:ext cx="2336400" cy="6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0"/>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5"/>
        <p:cNvGrpSpPr/>
        <p:nvPr/>
      </p:nvGrpSpPr>
      <p:grpSpPr>
        <a:xfrm>
          <a:off x="0" y="0"/>
          <a:ext cx="0" cy="0"/>
          <a:chOff x="0" y="0"/>
          <a:chExt cx="0" cy="0"/>
        </a:xfrm>
      </p:grpSpPr>
      <p:sp>
        <p:nvSpPr>
          <p:cNvPr id="136" name="Google Shape;136;p22"/>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22"/>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2"/>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22"/>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2"/>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22"/>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22"/>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47"/>
        <p:cNvGrpSpPr/>
        <p:nvPr/>
      </p:nvGrpSpPr>
      <p:grpSpPr>
        <a:xfrm>
          <a:off x="0" y="0"/>
          <a:ext cx="0" cy="0"/>
          <a:chOff x="0" y="0"/>
          <a:chExt cx="0" cy="0"/>
        </a:xfrm>
      </p:grpSpPr>
      <p:sp>
        <p:nvSpPr>
          <p:cNvPr id="148" name="Google Shape;148;p23"/>
          <p:cNvSpPr/>
          <p:nvPr/>
        </p:nvSpPr>
        <p:spPr>
          <a:xfrm>
            <a:off x="-253650" y="428575"/>
            <a:ext cx="10878900" cy="81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35875" y="539500"/>
            <a:ext cx="8466600" cy="5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p:nvPr>
        </p:nvSpPr>
        <p:spPr>
          <a:xfrm>
            <a:off x="738676" y="183525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3"/>
          <p:cNvSpPr txBox="1">
            <a:spLocks noGrp="1"/>
          </p:cNvSpPr>
          <p:nvPr>
            <p:ph type="subTitle" idx="1"/>
          </p:nvPr>
        </p:nvSpPr>
        <p:spPr>
          <a:xfrm>
            <a:off x="738676" y="234557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3"/>
          <p:cNvSpPr txBox="1">
            <a:spLocks noGrp="1"/>
          </p:cNvSpPr>
          <p:nvPr>
            <p:ph type="title" idx="2"/>
          </p:nvPr>
        </p:nvSpPr>
        <p:spPr>
          <a:xfrm>
            <a:off x="6461525" y="183525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3"/>
          <p:cNvSpPr txBox="1">
            <a:spLocks noGrp="1"/>
          </p:cNvSpPr>
          <p:nvPr>
            <p:ph type="subTitle" idx="3"/>
          </p:nvPr>
        </p:nvSpPr>
        <p:spPr>
          <a:xfrm>
            <a:off x="6461526" y="234557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3"/>
          <p:cNvSpPr txBox="1">
            <a:spLocks noGrp="1"/>
          </p:cNvSpPr>
          <p:nvPr>
            <p:ph type="title" idx="4"/>
          </p:nvPr>
        </p:nvSpPr>
        <p:spPr>
          <a:xfrm>
            <a:off x="738675" y="3464200"/>
            <a:ext cx="196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3"/>
          <p:cNvSpPr txBox="1">
            <a:spLocks noGrp="1"/>
          </p:cNvSpPr>
          <p:nvPr>
            <p:ph type="subTitle" idx="5"/>
          </p:nvPr>
        </p:nvSpPr>
        <p:spPr>
          <a:xfrm>
            <a:off x="738675" y="3974525"/>
            <a:ext cx="196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3"/>
          <p:cNvSpPr txBox="1">
            <a:spLocks noGrp="1"/>
          </p:cNvSpPr>
          <p:nvPr>
            <p:ph type="title" idx="6"/>
          </p:nvPr>
        </p:nvSpPr>
        <p:spPr>
          <a:xfrm>
            <a:off x="6461525" y="3464200"/>
            <a:ext cx="1969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3"/>
          <p:cNvSpPr txBox="1">
            <a:spLocks noGrp="1"/>
          </p:cNvSpPr>
          <p:nvPr>
            <p:ph type="subTitle" idx="7"/>
          </p:nvPr>
        </p:nvSpPr>
        <p:spPr>
          <a:xfrm>
            <a:off x="6461526" y="3974525"/>
            <a:ext cx="19692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23"/>
          <p:cNvSpPr txBox="1">
            <a:spLocks noGrp="1"/>
          </p:cNvSpPr>
          <p:nvPr>
            <p:ph type="title" idx="9" hasCustomPrompt="1"/>
          </p:nvPr>
        </p:nvSpPr>
        <p:spPr>
          <a:xfrm>
            <a:off x="738675" y="1443588"/>
            <a:ext cx="704700" cy="4233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23"/>
          <p:cNvSpPr txBox="1">
            <a:spLocks noGrp="1"/>
          </p:cNvSpPr>
          <p:nvPr>
            <p:ph type="title" idx="13" hasCustomPrompt="1"/>
          </p:nvPr>
        </p:nvSpPr>
        <p:spPr>
          <a:xfrm>
            <a:off x="7726025" y="3080700"/>
            <a:ext cx="704700" cy="4233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23"/>
          <p:cNvSpPr txBox="1">
            <a:spLocks noGrp="1"/>
          </p:cNvSpPr>
          <p:nvPr>
            <p:ph type="title" idx="14" hasCustomPrompt="1"/>
          </p:nvPr>
        </p:nvSpPr>
        <p:spPr>
          <a:xfrm>
            <a:off x="7726025" y="1443588"/>
            <a:ext cx="704700" cy="423300"/>
          </a:xfrm>
          <a:prstGeom prst="rect">
            <a:avLst/>
          </a:prstGeom>
          <a:solidFill>
            <a:schemeClr val="accent1"/>
          </a:solidFill>
        </p:spPr>
        <p:txBody>
          <a:bodyPr spcFirstLastPara="1" wrap="square" lIns="91425" tIns="91425" rIns="91425" bIns="91425" anchor="ctr" anchorCtr="0">
            <a:noAutofit/>
          </a:bodyPr>
          <a:lstStyle>
            <a:lvl1pPr lvl="0" algn="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23"/>
          <p:cNvSpPr txBox="1">
            <a:spLocks noGrp="1"/>
          </p:cNvSpPr>
          <p:nvPr>
            <p:ph type="title" idx="15" hasCustomPrompt="1"/>
          </p:nvPr>
        </p:nvSpPr>
        <p:spPr>
          <a:xfrm>
            <a:off x="738700" y="3080700"/>
            <a:ext cx="704700" cy="4233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sz="2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700"/>
              <a:buFont typeface="Cinzel"/>
              <a:buNone/>
              <a:defRPr sz="2700">
                <a:solidFill>
                  <a:schemeClr val="dk1"/>
                </a:solidFill>
                <a:latin typeface="Cinzel"/>
                <a:ea typeface="Cinzel"/>
                <a:cs typeface="Cinzel"/>
                <a:sym typeface="Cinz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37553"/>
            <a:ext cx="7717500" cy="3371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Quattrocento"/>
              <a:buChar char="●"/>
              <a:defRPr sz="1800">
                <a:solidFill>
                  <a:schemeClr val="dk2"/>
                </a:solidFill>
                <a:latin typeface="Quattrocento"/>
                <a:ea typeface="Quattrocento"/>
                <a:cs typeface="Quattrocento"/>
                <a:sym typeface="Quattrocento"/>
              </a:defRPr>
            </a:lvl1pPr>
            <a:lvl2pPr marL="914400" lvl="1"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2pPr>
            <a:lvl3pPr marL="1371600" lvl="2"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3pPr>
            <a:lvl4pPr marL="1828800" lvl="3"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4pPr>
            <a:lvl5pPr marL="2286000" lvl="4"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5pPr>
            <a:lvl6pPr marL="2743200" lvl="5"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6pPr>
            <a:lvl7pPr marL="3200400" lvl="6"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7pPr>
            <a:lvl8pPr marL="3657600" lvl="7"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8pPr>
            <a:lvl9pPr marL="4114800" lvl="8" indent="-317500">
              <a:lnSpc>
                <a:spcPct val="115000"/>
              </a:lnSpc>
              <a:spcBef>
                <a:spcPts val="0"/>
              </a:spcBef>
              <a:spcAft>
                <a:spcPts val="0"/>
              </a:spcAft>
              <a:buClr>
                <a:schemeClr val="dk2"/>
              </a:buClr>
              <a:buSzPts val="1400"/>
              <a:buFont typeface="Quattrocento"/>
              <a:buChar char="■"/>
              <a:defRPr>
                <a:solidFill>
                  <a:schemeClr val="dk2"/>
                </a:solidFill>
                <a:latin typeface="Quattrocento"/>
                <a:ea typeface="Quattrocento"/>
                <a:cs typeface="Quattrocento"/>
                <a:sym typeface="Quattrocen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8" r:id="rId5"/>
    <p:sldLayoutId id="2147483659" r:id="rId6"/>
    <p:sldLayoutId id="2147483666" r:id="rId7"/>
    <p:sldLayoutId id="2147483668" r:id="rId8"/>
    <p:sldLayoutId id="2147483669" r:id="rId9"/>
    <p:sldLayoutId id="2147483671" r:id="rId10"/>
    <p:sldLayoutId id="2147483679" r:id="rId11"/>
    <p:sldLayoutId id="2147483681" r:id="rId12"/>
    <p:sldLayoutId id="2147483682" r:id="rId13"/>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tttttttttttttt"/>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5647353"/>
          </a:xfrm>
          <a:prstGeom prst="rect">
            <a:avLst/>
          </a:prstGeom>
          <a:noFill/>
          <a:ln>
            <a:noFill/>
          </a:ln>
        </p:spPr>
      </p:pic>
      <p:sp>
        <p:nvSpPr>
          <p:cNvPr id="7" name="TextBox 6"/>
          <p:cNvSpPr txBox="1"/>
          <p:nvPr/>
        </p:nvSpPr>
        <p:spPr>
          <a:xfrm>
            <a:off x="1123950" y="1525002"/>
            <a:ext cx="6896100" cy="1446550"/>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4400" b="1" dirty="0" smtClean="0">
                <a:latin typeface="Bahnschrift SemiLight" panose="020B0502040204020203" pitchFamily="34" charset="0"/>
              </a:rPr>
              <a:t>WORLD CUP FANDOM IN BANGLADESH  </a:t>
            </a:r>
            <a:endParaRPr lang="en-US" sz="4400" b="1" dirty="0">
              <a:latin typeface="Bahnschrift SemiLight" panose="020B0502040204020203" pitchFamily="34" charset="0"/>
            </a:endParaRPr>
          </a:p>
        </p:txBody>
      </p:sp>
    </p:spTree>
    <p:extLst>
      <p:ext uri="{BB962C8B-B14F-4D97-AF65-F5344CB8AC3E}">
        <p14:creationId xmlns:p14="http://schemas.microsoft.com/office/powerpoint/2010/main" val="425785994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50" y="529200"/>
            <a:ext cx="7717500" cy="565200"/>
          </a:xfrm>
        </p:spPr>
        <p:txBody>
          <a:bodyPr/>
          <a:lstStyle/>
          <a:p>
            <a:pPr algn="ctr"/>
            <a:r>
              <a:rPr lang="en-US" sz="2800" b="1" dirty="0" smtClean="0">
                <a:effectLst>
                  <a:outerShdw blurRad="38100" dist="38100" dir="2700000" algn="tl">
                    <a:srgbClr val="000000">
                      <a:alpha val="43137"/>
                    </a:srgbClr>
                  </a:outerShdw>
                </a:effectLst>
              </a:rPr>
              <a:t>Hope and unity</a:t>
            </a:r>
            <a:endParaRPr lang="en-US" sz="2800" b="1" dirty="0">
              <a:effectLst>
                <a:outerShdw blurRad="38100" dist="38100" dir="2700000" algn="tl">
                  <a:srgbClr val="000000">
                    <a:alpha val="43137"/>
                  </a:srgbClr>
                </a:outerShdw>
              </a:effectLst>
            </a:endParaRPr>
          </a:p>
        </p:txBody>
      </p:sp>
      <p:sp>
        <p:nvSpPr>
          <p:cNvPr id="4" name="Rectangle 3"/>
          <p:cNvSpPr/>
          <p:nvPr/>
        </p:nvSpPr>
        <p:spPr>
          <a:xfrm>
            <a:off x="1324800" y="1339200"/>
            <a:ext cx="5911200" cy="56160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u="sng" dirty="0" smtClean="0">
                <a:solidFill>
                  <a:srgbClr val="00B050"/>
                </a:solidFill>
                <a:effectLst>
                  <a:outerShdw blurRad="38100" dist="38100" dir="2700000" algn="tl">
                    <a:srgbClr val="000000">
                      <a:alpha val="43137"/>
                    </a:srgbClr>
                  </a:outerShdw>
                </a:effectLst>
              </a:rPr>
              <a:t>Hope and unity Bangladesh World Cup Fandom:</a:t>
            </a:r>
            <a:endParaRPr lang="en-US" sz="2000" b="1" u="sng" dirty="0">
              <a:solidFill>
                <a:srgbClr val="00B050"/>
              </a:solidFill>
              <a:effectLst>
                <a:outerShdw blurRad="38100" dist="38100" dir="2700000" algn="tl">
                  <a:srgbClr val="000000">
                    <a:alpha val="43137"/>
                  </a:srgbClr>
                </a:outerShdw>
              </a:effectLst>
            </a:endParaRPr>
          </a:p>
        </p:txBody>
      </p:sp>
      <p:sp>
        <p:nvSpPr>
          <p:cNvPr id="5" name="Rectangle 4"/>
          <p:cNvSpPr/>
          <p:nvPr/>
        </p:nvSpPr>
        <p:spPr>
          <a:xfrm>
            <a:off x="7200" y="2066400"/>
            <a:ext cx="4982400" cy="293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575" y="2066400"/>
            <a:ext cx="4514400" cy="26235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u="sng" dirty="0" smtClean="0">
                <a:solidFill>
                  <a:srgbClr val="040404"/>
                </a:solidFill>
              </a:rPr>
              <a:t>HOPE:</a:t>
            </a:r>
          </a:p>
          <a:p>
            <a:pPr marL="457200" lvl="7" indent="-457200" algn="just">
              <a:buFont typeface="Arial" panose="020B0604020202020204" pitchFamily="34" charset="0"/>
              <a:buChar char="•"/>
            </a:pPr>
            <a:r>
              <a:rPr lang="en-US" sz="2000" dirty="0">
                <a:solidFill>
                  <a:srgbClr val="040404"/>
                </a:solidFill>
              </a:rPr>
              <a:t>A belief in positive outcomes</a:t>
            </a:r>
          </a:p>
          <a:p>
            <a:pPr marL="457200" lvl="7" indent="-457200" algn="just">
              <a:buFont typeface="Arial" panose="020B0604020202020204" pitchFamily="34" charset="0"/>
              <a:buChar char="•"/>
            </a:pPr>
            <a:r>
              <a:rPr lang="en-US" sz="2000" dirty="0">
                <a:solidFill>
                  <a:srgbClr val="040404"/>
                </a:solidFill>
              </a:rPr>
              <a:t>Emotional and psychological well-being</a:t>
            </a:r>
          </a:p>
          <a:p>
            <a:pPr marL="457200" lvl="7" indent="-457200" algn="just">
              <a:buFont typeface="Arial" panose="020B0604020202020204" pitchFamily="34" charset="0"/>
              <a:buChar char="•"/>
            </a:pPr>
            <a:r>
              <a:rPr lang="en-US" sz="2000" dirty="0">
                <a:solidFill>
                  <a:srgbClr val="040404"/>
                </a:solidFill>
              </a:rPr>
              <a:t>Motivation for action</a:t>
            </a:r>
          </a:p>
          <a:p>
            <a:pPr marL="457200" lvl="7" indent="-457200" algn="just">
              <a:buFont typeface="Arial" panose="020B0604020202020204" pitchFamily="34" charset="0"/>
              <a:buChar char="•"/>
            </a:pPr>
            <a:r>
              <a:rPr lang="en-US" sz="2000" dirty="0">
                <a:solidFill>
                  <a:srgbClr val="040404"/>
                </a:solidFill>
              </a:rPr>
              <a:t>An essential human </a:t>
            </a:r>
            <a:r>
              <a:rPr lang="en-US" sz="2000" dirty="0" smtClean="0">
                <a:solidFill>
                  <a:srgbClr val="040404"/>
                </a:solidFill>
              </a:rPr>
              <a:t>emotion</a:t>
            </a:r>
          </a:p>
          <a:p>
            <a:pPr marL="342900" indent="-342900" algn="just">
              <a:buFont typeface="Arial" panose="020B0604020202020204" pitchFamily="34" charset="0"/>
              <a:buChar char="•"/>
            </a:pPr>
            <a:endParaRPr lang="en-US" sz="2000" dirty="0">
              <a:solidFill>
                <a:srgbClr val="040404"/>
              </a:solidFill>
            </a:endParaRPr>
          </a:p>
        </p:txBody>
      </p:sp>
      <p:sp>
        <p:nvSpPr>
          <p:cNvPr id="7" name="Rectangle 6"/>
          <p:cNvSpPr/>
          <p:nvPr/>
        </p:nvSpPr>
        <p:spPr>
          <a:xfrm>
            <a:off x="4989600" y="2066400"/>
            <a:ext cx="3981600" cy="2685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u="sng" dirty="0" smtClean="0">
                <a:solidFill>
                  <a:srgbClr val="040404"/>
                </a:solidFill>
                <a:effectLst>
                  <a:outerShdw blurRad="38100" dist="38100" dir="2700000" algn="tl">
                    <a:srgbClr val="000000">
                      <a:alpha val="43137"/>
                    </a:srgbClr>
                  </a:outerShdw>
                </a:effectLst>
              </a:rPr>
              <a:t>UNITY:</a:t>
            </a:r>
          </a:p>
          <a:p>
            <a:pPr marL="285750" indent="-285750" algn="just">
              <a:buFont typeface="Arial" panose="020B0604020202020204" pitchFamily="34" charset="0"/>
              <a:buChar char="•"/>
            </a:pPr>
            <a:r>
              <a:rPr lang="en-US" sz="2000" dirty="0">
                <a:solidFill>
                  <a:srgbClr val="040404"/>
                </a:solidFill>
              </a:rPr>
              <a:t>Explanation of unity as working together harmoniously</a:t>
            </a:r>
          </a:p>
          <a:p>
            <a:pPr marL="285750" indent="-285750" algn="just">
              <a:buFont typeface="Arial" panose="020B0604020202020204" pitchFamily="34" charset="0"/>
              <a:buChar char="•"/>
            </a:pPr>
            <a:r>
              <a:rPr lang="en-US" sz="2000" dirty="0">
                <a:solidFill>
                  <a:srgbClr val="040404"/>
                </a:solidFill>
              </a:rPr>
              <a:t>The concept of individuals or groups coming together for a common purpose</a:t>
            </a:r>
          </a:p>
          <a:p>
            <a:pPr marL="285750" indent="-285750" algn="just">
              <a:buFont typeface="Arial" panose="020B0604020202020204" pitchFamily="34" charset="0"/>
              <a:buChar char="•"/>
            </a:pPr>
            <a:r>
              <a:rPr lang="en-US" sz="2000" dirty="0">
                <a:solidFill>
                  <a:srgbClr val="040404"/>
                </a:solidFill>
              </a:rPr>
              <a:t>Unity as a source of strength and </a:t>
            </a:r>
            <a:r>
              <a:rPr lang="en-US" sz="2000" dirty="0" smtClean="0">
                <a:solidFill>
                  <a:srgbClr val="040404"/>
                </a:solidFill>
              </a:rPr>
              <a:t>resilience</a:t>
            </a:r>
          </a:p>
          <a:p>
            <a:pPr marL="285750" indent="-285750" algn="just">
              <a:buFont typeface="Arial" panose="020B0604020202020204" pitchFamily="34" charset="0"/>
              <a:buChar char="•"/>
            </a:pPr>
            <a:endParaRPr lang="en-US" sz="1800" dirty="0" smtClean="0">
              <a:solidFill>
                <a:srgbClr val="040404"/>
              </a:solidFill>
            </a:endParaRPr>
          </a:p>
        </p:txBody>
      </p:sp>
    </p:spTree>
    <p:extLst>
      <p:ext uri="{BB962C8B-B14F-4D97-AF65-F5344CB8AC3E}">
        <p14:creationId xmlns:p14="http://schemas.microsoft.com/office/powerpoint/2010/main" val="332979850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20000"/>
            <a:lumOff val="80000"/>
            <a:alpha val="59000"/>
          </a:schemeClr>
        </a:solidFill>
        <a:effectLst/>
      </p:bgPr>
    </p:bg>
    <p:spTree>
      <p:nvGrpSpPr>
        <p:cNvPr id="1" name=""/>
        <p:cNvGrpSpPr/>
        <p:nvPr/>
      </p:nvGrpSpPr>
      <p:grpSpPr>
        <a:xfrm>
          <a:off x="0" y="0"/>
          <a:ext cx="0" cy="0"/>
          <a:chOff x="0" y="0"/>
          <a:chExt cx="0" cy="0"/>
        </a:xfrm>
      </p:grpSpPr>
      <p:sp>
        <p:nvSpPr>
          <p:cNvPr id="2" name="Rectangle 1"/>
          <p:cNvSpPr/>
          <p:nvPr/>
        </p:nvSpPr>
        <p:spPr>
          <a:xfrm>
            <a:off x="0" y="36150"/>
            <a:ext cx="9144000" cy="583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smtClean="0">
                <a:solidFill>
                  <a:srgbClr val="806248"/>
                </a:solidFill>
                <a:effectLst>
                  <a:outerShdw blurRad="38100" dist="38100" dir="2700000" algn="tl">
                    <a:srgbClr val="000000">
                      <a:alpha val="43137"/>
                    </a:srgbClr>
                  </a:outerShdw>
                </a:effectLst>
              </a:rPr>
              <a:t>The Power Of Hope And Unity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581" t="486" r="16768" b="709"/>
          <a:stretch/>
        </p:blipFill>
        <p:spPr>
          <a:xfrm>
            <a:off x="83820" y="694485"/>
            <a:ext cx="2767689" cy="2377440"/>
          </a:xfrm>
          <a:prstGeom prst="roundRect">
            <a:avLst/>
          </a:prstGeom>
        </p:spPr>
      </p:pic>
      <p:sp>
        <p:nvSpPr>
          <p:cNvPr id="4" name="TextBox 3"/>
          <p:cNvSpPr txBox="1"/>
          <p:nvPr/>
        </p:nvSpPr>
        <p:spPr>
          <a:xfrm>
            <a:off x="3981557" y="698400"/>
            <a:ext cx="2910840" cy="400110"/>
          </a:xfrm>
          <a:prstGeom prst="rect">
            <a:avLst/>
          </a:prstGeom>
          <a:noFill/>
        </p:spPr>
        <p:txBody>
          <a:bodyPr wrap="square" rtlCol="0">
            <a:spAutoFit/>
          </a:bodyPr>
          <a:lstStyle/>
          <a:p>
            <a:r>
              <a:rPr lang="en-US" sz="2000" b="1" u="sng" dirty="0">
                <a:solidFill>
                  <a:srgbClr val="92D050"/>
                </a:solidFill>
                <a:effectLst>
                  <a:outerShdw blurRad="38100" dist="38100" dir="2700000" algn="tl">
                    <a:srgbClr val="000000">
                      <a:alpha val="43137"/>
                    </a:srgbClr>
                  </a:outerShdw>
                </a:effectLst>
              </a:rPr>
              <a:t>HOPE OF FANDOM</a:t>
            </a:r>
          </a:p>
        </p:txBody>
      </p:sp>
      <p:sp>
        <p:nvSpPr>
          <p:cNvPr id="5" name="TextBox 4"/>
          <p:cNvSpPr txBox="1"/>
          <p:nvPr/>
        </p:nvSpPr>
        <p:spPr>
          <a:xfrm>
            <a:off x="2949154" y="1098240"/>
            <a:ext cx="4975645" cy="1569660"/>
          </a:xfrm>
          <a:prstGeom prst="rect">
            <a:avLst/>
          </a:prstGeom>
          <a:noFill/>
        </p:spPr>
        <p:txBody>
          <a:bodyPr wrap="square" rtlCol="0">
            <a:spAutoFit/>
          </a:bodyPr>
          <a:lstStyle/>
          <a:p>
            <a:r>
              <a:rPr lang="en-US" sz="1600" dirty="0" smtClean="0"/>
              <a:t>“The </a:t>
            </a:r>
            <a:r>
              <a:rPr lang="en-US" sz="1600" dirty="0"/>
              <a:t>hope for </a:t>
            </a:r>
            <a:r>
              <a:rPr lang="en-US" sz="1600" b="1" dirty="0"/>
              <a:t>Lionel </a:t>
            </a:r>
            <a:r>
              <a:rPr lang="en-US" sz="1600" b="1" dirty="0" err="1"/>
              <a:t>Messi</a:t>
            </a:r>
            <a:r>
              <a:rPr lang="en-US" sz="1600" b="1" dirty="0"/>
              <a:t> </a:t>
            </a:r>
            <a:r>
              <a:rPr lang="en-US" sz="1600" dirty="0"/>
              <a:t>to lift the World </a:t>
            </a:r>
            <a:r>
              <a:rPr lang="en-US" sz="1600" dirty="0" smtClean="0"/>
              <a:t>Cup” trophy </a:t>
            </a:r>
            <a:r>
              <a:rPr lang="en-US" sz="1600" dirty="0"/>
              <a:t>is a shared dream in the hearts of countless football fans worldwide. For years, fans have passionately cheered for </a:t>
            </a:r>
            <a:r>
              <a:rPr lang="en-US" sz="1600" dirty="0" err="1"/>
              <a:t>Messi's</a:t>
            </a:r>
            <a:r>
              <a:rPr lang="en-US" sz="1600" dirty="0"/>
              <a:t> brilliance on the field, hoping to witness his talent crowned with the ultimate prize. </a:t>
            </a:r>
          </a:p>
        </p:txBody>
      </p:sp>
      <p:sp>
        <p:nvSpPr>
          <p:cNvPr id="8" name="TextBox 7"/>
          <p:cNvSpPr txBox="1"/>
          <p:nvPr/>
        </p:nvSpPr>
        <p:spPr>
          <a:xfrm>
            <a:off x="429763" y="3147060"/>
            <a:ext cx="5219700" cy="1815882"/>
          </a:xfrm>
          <a:prstGeom prst="rect">
            <a:avLst/>
          </a:prstGeom>
          <a:noFill/>
        </p:spPr>
        <p:txBody>
          <a:bodyPr wrap="square" rtlCol="0">
            <a:spAutoFit/>
          </a:bodyPr>
          <a:lstStyle/>
          <a:p>
            <a:pPr lvl="0" algn="r"/>
            <a:r>
              <a:rPr lang="en-US" sz="1600" dirty="0"/>
              <a:t>This hope transcends borders and club allegiances, uniting fans in their collective aspiration to see one of the greatest footballers of all time achieve World Cup glory. And the world greatest player got the </a:t>
            </a:r>
            <a:r>
              <a:rPr lang="en-US" sz="1600" dirty="0" err="1"/>
              <a:t>worldcup</a:t>
            </a:r>
            <a:r>
              <a:rPr lang="en-US" sz="1600" dirty="0"/>
              <a:t> </a:t>
            </a:r>
            <a:r>
              <a:rPr lang="en-US" sz="1600" dirty="0" err="1"/>
              <a:t>trophy.In</a:t>
            </a:r>
            <a:r>
              <a:rPr lang="en-US" sz="1600" dirty="0"/>
              <a:t> the same way in Bangladeshi cricket fandom wants </a:t>
            </a:r>
            <a:r>
              <a:rPr lang="en-US" sz="1600" b="1" dirty="0" err="1" smtClean="0"/>
              <a:t>Shakib</a:t>
            </a:r>
            <a:r>
              <a:rPr lang="en-US" sz="1600" b="1" dirty="0" smtClean="0"/>
              <a:t> Al </a:t>
            </a:r>
            <a:r>
              <a:rPr lang="en-US" sz="1600" b="1" dirty="0" err="1" smtClean="0"/>
              <a:t>Hasan</a:t>
            </a:r>
            <a:r>
              <a:rPr lang="en-US" sz="1600" b="1" dirty="0" smtClean="0"/>
              <a:t> </a:t>
            </a:r>
            <a:r>
              <a:rPr lang="en-US" sz="1600" dirty="0"/>
              <a:t>achieve </a:t>
            </a:r>
            <a:r>
              <a:rPr lang="en-US" sz="1600" dirty="0" err="1"/>
              <a:t>worldcup</a:t>
            </a:r>
            <a:r>
              <a:rPr lang="en-US" sz="1600" dirty="0"/>
              <a:t> glory for </a:t>
            </a:r>
            <a:r>
              <a:rPr lang="en-US" sz="1600" dirty="0" smtClean="0"/>
              <a:t>Bangladesh.</a:t>
            </a:r>
            <a:endParaRPr lang="en-US"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13" y="2777562"/>
            <a:ext cx="3017520" cy="2174640"/>
          </a:xfrm>
          <a:prstGeom prst="roundRect">
            <a:avLst/>
          </a:prstGeom>
        </p:spPr>
      </p:pic>
    </p:spTree>
    <p:extLst>
      <p:ext uri="{BB962C8B-B14F-4D97-AF65-F5344CB8AC3E}">
        <p14:creationId xmlns:p14="http://schemas.microsoft.com/office/powerpoint/2010/main" val="3772086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10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alpha val="75000"/>
          </a:schemeClr>
        </a:solidFill>
        <a:effectLst/>
      </p:bgPr>
    </p:bg>
    <p:spTree>
      <p:nvGrpSpPr>
        <p:cNvPr id="1" name=""/>
        <p:cNvGrpSpPr/>
        <p:nvPr/>
      </p:nvGrpSpPr>
      <p:grpSpPr>
        <a:xfrm>
          <a:off x="0" y="0"/>
          <a:ext cx="0" cy="0"/>
          <a:chOff x="0" y="0"/>
          <a:chExt cx="0" cy="0"/>
        </a:xfrm>
      </p:grpSpPr>
      <p:sp>
        <p:nvSpPr>
          <p:cNvPr id="4" name="Rectangle 3"/>
          <p:cNvSpPr/>
          <p:nvPr/>
        </p:nvSpPr>
        <p:spPr>
          <a:xfrm>
            <a:off x="144780" y="160021"/>
            <a:ext cx="4480560" cy="4617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400" b="1" u="sng" dirty="0" smtClean="0">
              <a:solidFill>
                <a:srgbClr val="35A70D"/>
              </a:solidFill>
              <a:effectLst>
                <a:outerShdw blurRad="38100" dist="38100" dir="2700000" algn="tl">
                  <a:srgbClr val="000000">
                    <a:alpha val="43137"/>
                  </a:srgbClr>
                </a:outerShdw>
              </a:effectLst>
            </a:endParaRPr>
          </a:p>
          <a:p>
            <a:pPr algn="just"/>
            <a:endParaRPr lang="en-US" sz="2400" b="1" u="sng" dirty="0">
              <a:solidFill>
                <a:srgbClr val="35A70D"/>
              </a:solidFill>
              <a:effectLst>
                <a:outerShdw blurRad="38100" dist="38100" dir="2700000" algn="tl">
                  <a:srgbClr val="000000">
                    <a:alpha val="43137"/>
                  </a:srgbClr>
                </a:outerShdw>
              </a:effectLst>
            </a:endParaRPr>
          </a:p>
          <a:p>
            <a:pPr algn="just"/>
            <a:r>
              <a:rPr lang="en-US" sz="2400" b="1" u="sng" dirty="0" smtClean="0">
                <a:solidFill>
                  <a:srgbClr val="35A70D"/>
                </a:solidFill>
                <a:effectLst>
                  <a:outerShdw blurRad="38100" dist="38100" dir="2700000" algn="tl">
                    <a:srgbClr val="000000">
                      <a:alpha val="43137"/>
                    </a:srgbClr>
                  </a:outerShdw>
                </a:effectLst>
              </a:rPr>
              <a:t>UNITY </a:t>
            </a:r>
            <a:r>
              <a:rPr lang="en-US" sz="2400" b="1" u="sng" dirty="0">
                <a:solidFill>
                  <a:srgbClr val="35A70D"/>
                </a:solidFill>
                <a:effectLst>
                  <a:outerShdw blurRad="38100" dist="38100" dir="2700000" algn="tl">
                    <a:srgbClr val="000000">
                      <a:alpha val="43137"/>
                    </a:srgbClr>
                  </a:outerShdw>
                </a:effectLst>
              </a:rPr>
              <a:t>OF FANDOM: </a:t>
            </a:r>
            <a:endParaRPr lang="en-US" sz="2400" b="1" u="sng" dirty="0" smtClean="0">
              <a:solidFill>
                <a:srgbClr val="35A70D"/>
              </a:solidFill>
              <a:effectLst>
                <a:outerShdw blurRad="38100" dist="38100" dir="2700000" algn="tl">
                  <a:srgbClr val="000000">
                    <a:alpha val="43137"/>
                  </a:srgbClr>
                </a:outerShdw>
              </a:effectLst>
            </a:endParaRPr>
          </a:p>
          <a:p>
            <a:pPr algn="just"/>
            <a:r>
              <a:rPr lang="en-US" sz="1800" dirty="0" smtClean="0">
                <a:solidFill>
                  <a:srgbClr val="040404"/>
                </a:solidFill>
              </a:rPr>
              <a:t>World </a:t>
            </a:r>
            <a:r>
              <a:rPr lang="en-US" sz="1800" dirty="0">
                <a:solidFill>
                  <a:srgbClr val="040404"/>
                </a:solidFill>
              </a:rPr>
              <a:t>Cup fandom in Bangladesh epitomizes unity as the entire nation unites with unwavering passion</a:t>
            </a:r>
            <a:r>
              <a:rPr lang="en-US" sz="1800" dirty="0" smtClean="0">
                <a:solidFill>
                  <a:srgbClr val="040404"/>
                </a:solidFill>
              </a:rPr>
              <a:t>.</a:t>
            </a:r>
          </a:p>
          <a:p>
            <a:pPr algn="just"/>
            <a:endParaRPr lang="en-US" sz="1800" dirty="0" smtClean="0">
              <a:solidFill>
                <a:srgbClr val="040404"/>
              </a:solidFill>
            </a:endParaRPr>
          </a:p>
          <a:p>
            <a:pPr algn="just"/>
            <a:r>
              <a:rPr lang="en-US" sz="1800" dirty="0" smtClean="0">
                <a:solidFill>
                  <a:srgbClr val="040404"/>
                </a:solidFill>
              </a:rPr>
              <a:t> Regardless of </a:t>
            </a:r>
            <a:r>
              <a:rPr lang="en-US" sz="1800" dirty="0">
                <a:solidFill>
                  <a:srgbClr val="040404"/>
                </a:solidFill>
              </a:rPr>
              <a:t>differences in age, background, or beliefs, the World Cup becomes a common thread that binds Bangladeshis together. The World Cup becomes a powerful symbol of solidarity and a testament to the unifying force of sports</a:t>
            </a:r>
            <a:r>
              <a:rPr lang="en-US" sz="1800" dirty="0" smtClean="0">
                <a:solidFill>
                  <a:srgbClr val="040404"/>
                </a:solidFill>
              </a:rPr>
              <a:t>.</a:t>
            </a:r>
          </a:p>
          <a:p>
            <a:pPr algn="ctr"/>
            <a:endParaRPr lang="en-US" sz="1800" dirty="0">
              <a:solidFill>
                <a:srgbClr val="040404"/>
              </a:solidFill>
            </a:endParaRPr>
          </a:p>
          <a:p>
            <a:pPr algn="ctr"/>
            <a:endParaRPr lang="en-US" sz="1800" dirty="0" smtClean="0">
              <a:solidFill>
                <a:srgbClr val="040404"/>
              </a:solidFill>
            </a:endParaRPr>
          </a:p>
          <a:p>
            <a:pPr algn="ctr"/>
            <a:endParaRPr lang="en-US" sz="1800" dirty="0">
              <a:solidFill>
                <a:srgbClr val="040404"/>
              </a:solidFill>
            </a:endParaRPr>
          </a:p>
          <a:p>
            <a:pPr algn="ctr"/>
            <a:endParaRPr lang="en-US" sz="1800" dirty="0" smtClean="0">
              <a:solidFill>
                <a:srgbClr val="040404"/>
              </a:solidFill>
            </a:endParaRPr>
          </a:p>
          <a:p>
            <a:pPr algn="ctr"/>
            <a:endParaRPr lang="en-US" sz="1800" dirty="0">
              <a:solidFill>
                <a:srgbClr val="040404"/>
              </a:solidFill>
            </a:endParaRPr>
          </a:p>
          <a:p>
            <a:pPr algn="ctr"/>
            <a:endParaRPr lang="en-US" sz="1800" dirty="0">
              <a:solidFill>
                <a:srgbClr val="040404"/>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776" y="335281"/>
            <a:ext cx="3054569" cy="2286000"/>
          </a:xfrm>
          <a:prstGeom prst="round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776" y="2825038"/>
            <a:ext cx="3162586" cy="2103120"/>
          </a:xfrm>
          <a:prstGeom prst="roundRect">
            <a:avLst/>
          </a:prstGeom>
        </p:spPr>
      </p:pic>
    </p:spTree>
    <p:extLst>
      <p:ext uri="{BB962C8B-B14F-4D97-AF65-F5344CB8AC3E}">
        <p14:creationId xmlns:p14="http://schemas.microsoft.com/office/powerpoint/2010/main" val="197485712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2" name="Title 1"/>
          <p:cNvSpPr>
            <a:spLocks noGrp="1"/>
          </p:cNvSpPr>
          <p:nvPr>
            <p:ph type="title"/>
          </p:nvPr>
        </p:nvSpPr>
        <p:spPr>
          <a:xfrm>
            <a:off x="713225" y="552734"/>
            <a:ext cx="7717500" cy="559559"/>
          </a:xfrm>
        </p:spPr>
        <p:txBody>
          <a:bodyPr/>
          <a:lstStyle/>
          <a:p>
            <a:pPr algn="ctr"/>
            <a:r>
              <a:rPr lang="en-US" sz="2000" b="1" u="sng" dirty="0" smtClean="0">
                <a:effectLst>
                  <a:outerShdw blurRad="38100" dist="38100" dir="2700000" algn="tl">
                    <a:srgbClr val="000000">
                      <a:alpha val="43137"/>
                    </a:srgbClr>
                  </a:outerShdw>
                </a:effectLst>
                <a:latin typeface="+mn-lt"/>
              </a:rPr>
              <a:t>Bangla</a:t>
            </a:r>
            <a:r>
              <a:rPr lang="en-US" sz="2000" b="1" dirty="0" smtClean="0">
                <a:effectLst>
                  <a:outerShdw blurRad="38100" dist="38100" dir="2700000" algn="tl">
                    <a:srgbClr val="000000">
                      <a:alpha val="43137"/>
                    </a:srgbClr>
                  </a:outerShdw>
                </a:effectLst>
                <a:latin typeface="+mn-lt"/>
              </a:rPr>
              <a:t>desh's </a:t>
            </a:r>
            <a:r>
              <a:rPr lang="en-US" sz="2000" b="1" dirty="0">
                <a:effectLst>
                  <a:outerShdw blurRad="38100" dist="38100" dir="2700000" algn="tl">
                    <a:srgbClr val="000000">
                      <a:alpha val="43137"/>
                    </a:srgbClr>
                  </a:outerShdw>
                </a:effectLst>
                <a:latin typeface="+mn-lt"/>
              </a:rPr>
              <a:t>World Cup Fandom: A Glimpse into the Future</a:t>
            </a:r>
          </a:p>
        </p:txBody>
      </p:sp>
      <p:sp>
        <p:nvSpPr>
          <p:cNvPr id="3" name="Text Placeholder 2"/>
          <p:cNvSpPr>
            <a:spLocks noGrp="1"/>
          </p:cNvSpPr>
          <p:nvPr>
            <p:ph type="body" idx="1"/>
          </p:nvPr>
        </p:nvSpPr>
        <p:spPr>
          <a:xfrm>
            <a:off x="0" y="1219200"/>
            <a:ext cx="5913119" cy="3611880"/>
          </a:xfrm>
        </p:spPr>
        <p:txBody>
          <a:bodyPr/>
          <a:lstStyle/>
          <a:p>
            <a:pPr marL="95250" indent="0">
              <a:buNone/>
            </a:pPr>
            <a:r>
              <a:rPr lang="en-US" sz="2000" b="1" u="sng" dirty="0">
                <a:solidFill>
                  <a:srgbClr val="35A70D"/>
                </a:solidFill>
                <a:effectLst>
                  <a:outerShdw blurRad="38100" dist="38100" dir="2700000" algn="tl">
                    <a:srgbClr val="000000">
                      <a:alpha val="43137"/>
                    </a:srgbClr>
                  </a:outerShdw>
                </a:effectLst>
              </a:rPr>
              <a:t>Statistics and anecdotes about Bangladesh's World Cup </a:t>
            </a:r>
            <a:r>
              <a:rPr lang="en-US" sz="2000" b="1" u="sng" dirty="0" smtClean="0">
                <a:solidFill>
                  <a:srgbClr val="35A70D"/>
                </a:solidFill>
                <a:effectLst>
                  <a:outerShdw blurRad="38100" dist="38100" dir="2700000" algn="tl">
                    <a:srgbClr val="000000">
                      <a:alpha val="43137"/>
                    </a:srgbClr>
                  </a:outerShdw>
                </a:effectLst>
              </a:rPr>
              <a:t>viewership:</a:t>
            </a:r>
            <a:endParaRPr lang="en-US" sz="2000" dirty="0">
              <a:solidFill>
                <a:srgbClr val="040404"/>
              </a:solidFill>
              <a:effectLst>
                <a:outerShdw blurRad="38100" dist="38100" dir="2700000" algn="tl">
                  <a:srgbClr val="000000">
                    <a:alpha val="43137"/>
                  </a:srgbClr>
                </a:outerShdw>
              </a:effectLst>
            </a:endParaRPr>
          </a:p>
          <a:p>
            <a:pPr marL="95250" indent="0">
              <a:buNone/>
            </a:pPr>
            <a:r>
              <a:rPr lang="en-US" sz="1800" dirty="0" smtClean="0">
                <a:solidFill>
                  <a:srgbClr val="040404"/>
                </a:solidFill>
              </a:rPr>
              <a:t>According </a:t>
            </a:r>
            <a:r>
              <a:rPr lang="en-US" sz="1800" dirty="0">
                <a:solidFill>
                  <a:srgbClr val="040404"/>
                </a:solidFill>
              </a:rPr>
              <a:t>to recent surveys, over 70% of the population in Bangladesh follows the World Cup, making it one of the most popular sporting events in the country</a:t>
            </a:r>
            <a:r>
              <a:rPr lang="en-US" sz="1800" dirty="0" smtClean="0">
                <a:solidFill>
                  <a:srgbClr val="040404"/>
                </a:solidFill>
              </a:rPr>
              <a:t>.</a:t>
            </a:r>
          </a:p>
          <a:p>
            <a:pPr marL="95250" indent="0">
              <a:buNone/>
            </a:pPr>
            <a:endParaRPr lang="en-US" sz="1800" dirty="0" smtClean="0">
              <a:solidFill>
                <a:srgbClr val="040404"/>
              </a:solidFill>
            </a:endParaRPr>
          </a:p>
          <a:p>
            <a:pPr marL="95250" indent="0">
              <a:buNone/>
            </a:pPr>
            <a:r>
              <a:rPr lang="en-US" sz="1800" dirty="0" smtClean="0">
                <a:solidFill>
                  <a:srgbClr val="040404"/>
                </a:solidFill>
              </a:rPr>
              <a:t>&gt;The </a:t>
            </a:r>
            <a:r>
              <a:rPr lang="en-US" sz="1800" dirty="0">
                <a:solidFill>
                  <a:srgbClr val="040404"/>
                </a:solidFill>
              </a:rPr>
              <a:t>men's T20 World Cup drew 78.4 million visitors on digital platforms </a:t>
            </a:r>
            <a:endParaRPr lang="en-US" sz="1800" dirty="0" smtClean="0">
              <a:solidFill>
                <a:srgbClr val="040404"/>
              </a:solidFill>
            </a:endParaRPr>
          </a:p>
          <a:p>
            <a:pPr marL="95250" indent="0">
              <a:buNone/>
            </a:pPr>
            <a:endParaRPr lang="en-US" sz="1800" dirty="0" smtClean="0">
              <a:solidFill>
                <a:srgbClr val="040404"/>
              </a:solidFill>
            </a:endParaRPr>
          </a:p>
          <a:p>
            <a:pPr marL="95250" indent="0">
              <a:buNone/>
            </a:pPr>
            <a:r>
              <a:rPr lang="en-US" sz="1800" dirty="0">
                <a:solidFill>
                  <a:srgbClr val="040404"/>
                </a:solidFill>
              </a:rPr>
              <a:t>&gt;</a:t>
            </a:r>
            <a:r>
              <a:rPr lang="en-US" sz="1800" dirty="0" smtClean="0">
                <a:solidFill>
                  <a:srgbClr val="040404"/>
                </a:solidFill>
              </a:rPr>
              <a:t>Over </a:t>
            </a:r>
            <a:r>
              <a:rPr lang="en-US" sz="1800" dirty="0">
                <a:solidFill>
                  <a:srgbClr val="040404"/>
                </a:solidFill>
              </a:rPr>
              <a:t>25m viewers watched </a:t>
            </a:r>
            <a:r>
              <a:rPr lang="en-US" sz="1800" dirty="0" err="1">
                <a:solidFill>
                  <a:srgbClr val="040404"/>
                </a:solidFill>
              </a:rPr>
              <a:t>Fifa</a:t>
            </a:r>
            <a:r>
              <a:rPr lang="en-US" sz="1800" dirty="0">
                <a:solidFill>
                  <a:srgbClr val="040404"/>
                </a:solidFill>
              </a:rPr>
              <a:t> World Cup Round of 16 on digital platform.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19" y="1287780"/>
            <a:ext cx="3149297" cy="173736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420" b="9071"/>
          <a:stretch/>
        </p:blipFill>
        <p:spPr>
          <a:xfrm>
            <a:off x="5916880" y="3093720"/>
            <a:ext cx="3145536" cy="2155531"/>
          </a:xfrm>
          <a:prstGeom prst="rect">
            <a:avLst/>
          </a:prstGeom>
        </p:spPr>
      </p:pic>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alpha val="34000"/>
          </a:schemeClr>
        </a:solidFill>
        <a:effectLst/>
      </p:bgPr>
    </p:bg>
    <p:spTree>
      <p:nvGrpSpPr>
        <p:cNvPr id="1" name="Shape 590"/>
        <p:cNvGrpSpPr/>
        <p:nvPr/>
      </p:nvGrpSpPr>
      <p:grpSpPr>
        <a:xfrm>
          <a:off x="0" y="0"/>
          <a:ext cx="0" cy="0"/>
          <a:chOff x="0" y="0"/>
          <a:chExt cx="0" cy="0"/>
        </a:xfrm>
      </p:grpSpPr>
      <p:sp>
        <p:nvSpPr>
          <p:cNvPr id="23" name="Title 2"/>
          <p:cNvSpPr>
            <a:spLocks noGrp="1"/>
          </p:cNvSpPr>
          <p:nvPr>
            <p:ph type="body" idx="4294967295"/>
          </p:nvPr>
        </p:nvSpPr>
        <p:spPr>
          <a:xfrm>
            <a:off x="0" y="0"/>
            <a:ext cx="7234238" cy="5143500"/>
          </a:xfrm>
        </p:spPr>
        <p:txBody>
          <a:bodyPr/>
          <a:lstStyle/>
          <a:p>
            <a:pPr marL="95250" indent="0">
              <a:buNone/>
            </a:pPr>
            <a:r>
              <a:rPr lang="en-US" sz="2000" b="1" u="sng" dirty="0">
                <a:solidFill>
                  <a:srgbClr val="35A70D"/>
                </a:solidFill>
                <a:effectLst>
                  <a:outerShdw blurRad="38100" dist="38100" dir="2700000" algn="tl">
                    <a:srgbClr val="000000">
                      <a:alpha val="43137"/>
                    </a:srgbClr>
                  </a:outerShdw>
                </a:effectLst>
              </a:rPr>
              <a:t>Expanding World Cup Fandom in </a:t>
            </a:r>
            <a:r>
              <a:rPr lang="en-US" sz="2000" b="1" u="sng" dirty="0" smtClean="0">
                <a:solidFill>
                  <a:srgbClr val="35A70D"/>
                </a:solidFill>
                <a:effectLst>
                  <a:outerShdw blurRad="38100" dist="38100" dir="2700000" algn="tl">
                    <a:srgbClr val="000000">
                      <a:alpha val="43137"/>
                    </a:srgbClr>
                  </a:outerShdw>
                </a:effectLst>
              </a:rPr>
              <a:t>Bangladesh</a:t>
            </a:r>
          </a:p>
          <a:p>
            <a:pPr marL="95250" indent="0">
              <a:buNone/>
            </a:pPr>
            <a:r>
              <a:rPr lang="en-US" sz="1800" dirty="0">
                <a:solidFill>
                  <a:srgbClr val="040404"/>
                </a:solidFill>
              </a:rPr>
              <a:t>To better understand how to involve more demographics in World Cup fandom, we spoke with key figures in the Bangladesh football and cricket community</a:t>
            </a:r>
            <a:r>
              <a:rPr lang="en-US" sz="1800" dirty="0" smtClean="0">
                <a:solidFill>
                  <a:srgbClr val="040404"/>
                </a:solidFill>
              </a:rPr>
              <a:t>.</a:t>
            </a:r>
          </a:p>
          <a:p>
            <a:pPr marL="95250" indent="0">
              <a:buNone/>
            </a:pPr>
            <a:endParaRPr lang="en-US" sz="1800" dirty="0" smtClean="0">
              <a:solidFill>
                <a:srgbClr val="040404"/>
              </a:solidFill>
            </a:endParaRPr>
          </a:p>
          <a:p>
            <a:pPr marL="381000" indent="-285750"/>
            <a:r>
              <a:rPr lang="en-US" sz="1800" b="1" dirty="0" smtClean="0">
                <a:solidFill>
                  <a:srgbClr val="040404"/>
                </a:solidFill>
              </a:rPr>
              <a:t> To </a:t>
            </a:r>
            <a:r>
              <a:rPr lang="en-US" sz="1800" b="1" dirty="0">
                <a:solidFill>
                  <a:srgbClr val="040404"/>
                </a:solidFill>
              </a:rPr>
              <a:t>increase World Cup fandom reach, we need to focus on grassroots efforts and involve more young people</a:t>
            </a:r>
            <a:r>
              <a:rPr lang="en-US" sz="1800" b="1" dirty="0" smtClean="0">
                <a:solidFill>
                  <a:srgbClr val="040404"/>
                </a:solidFill>
              </a:rPr>
              <a:t>.</a:t>
            </a:r>
          </a:p>
          <a:p>
            <a:pPr marL="381000" indent="-285750"/>
            <a:endParaRPr lang="en-US" sz="1800" b="1" dirty="0" smtClean="0">
              <a:solidFill>
                <a:srgbClr val="040404"/>
              </a:solidFill>
            </a:endParaRPr>
          </a:p>
          <a:p>
            <a:pPr marL="381000" indent="-285750"/>
            <a:r>
              <a:rPr lang="en-US" sz="1800" b="1" dirty="0" smtClean="0">
                <a:solidFill>
                  <a:srgbClr val="040404"/>
                </a:solidFill>
              </a:rPr>
              <a:t>creating </a:t>
            </a:r>
            <a:r>
              <a:rPr lang="en-US" sz="1800" b="1" dirty="0">
                <a:solidFill>
                  <a:srgbClr val="040404"/>
                </a:solidFill>
              </a:rPr>
              <a:t>opportunities for both men and women and people of different backgrounds to participate and feel welcome in the sport</a:t>
            </a:r>
            <a:r>
              <a:rPr lang="en-US" sz="1800" b="1" dirty="0" smtClean="0">
                <a:solidFill>
                  <a:srgbClr val="040404"/>
                </a:solidFill>
              </a:rPr>
              <a:t>.</a:t>
            </a:r>
          </a:p>
          <a:p>
            <a:pPr marL="381000" indent="-285750"/>
            <a:endParaRPr lang="en-US" sz="1800" b="1" dirty="0" smtClean="0">
              <a:solidFill>
                <a:srgbClr val="040404"/>
              </a:solidFill>
            </a:endParaRPr>
          </a:p>
          <a:p>
            <a:pPr marL="381000" indent="-285750"/>
            <a:r>
              <a:rPr lang="en-US" sz="1800" b="1" dirty="0" smtClean="0">
                <a:solidFill>
                  <a:srgbClr val="040404"/>
                </a:solidFill>
              </a:rPr>
              <a:t>Investing </a:t>
            </a:r>
            <a:r>
              <a:rPr lang="en-US" sz="1800" b="1" dirty="0">
                <a:solidFill>
                  <a:srgbClr val="040404"/>
                </a:solidFill>
              </a:rPr>
              <a:t>in infrastructure and technology to improve the viewing experience for fans, such as upgrading stadiums and offering live streaming options.</a:t>
            </a:r>
            <a:endParaRPr lang="en-US" sz="1800" b="1" u="sng" dirty="0" smtClean="0">
              <a:solidFill>
                <a:srgbClr val="040404"/>
              </a:solidFill>
            </a:endParaRPr>
          </a:p>
          <a:p>
            <a:pPr marL="95250" indent="0">
              <a:buNone/>
            </a:pPr>
            <a:r>
              <a:rPr lang="en-US" sz="2000" b="1" u="sng" dirty="0" smtClean="0">
                <a:solidFill>
                  <a:srgbClr val="35A70D"/>
                </a:solidFill>
              </a:rPr>
              <a:t> </a:t>
            </a:r>
            <a:endParaRPr lang="en-US" sz="2000" b="1" u="sng" dirty="0">
              <a:solidFill>
                <a:srgbClr val="35A70D"/>
              </a:solidFill>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40000"/>
            <a:lumOff val="60000"/>
            <a:alpha val="31000"/>
          </a:schemeClr>
        </a:solidFill>
        <a:effectLst/>
      </p:bgPr>
    </p:bg>
    <p:spTree>
      <p:nvGrpSpPr>
        <p:cNvPr id="1" name=""/>
        <p:cNvGrpSpPr/>
        <p:nvPr/>
      </p:nvGrpSpPr>
      <p:grpSpPr>
        <a:xfrm>
          <a:off x="0" y="0"/>
          <a:ext cx="0" cy="0"/>
          <a:chOff x="0" y="0"/>
          <a:chExt cx="0" cy="0"/>
        </a:xfrm>
      </p:grpSpPr>
      <p:sp>
        <p:nvSpPr>
          <p:cNvPr id="2" name="Rectangle 1"/>
          <p:cNvSpPr/>
          <p:nvPr/>
        </p:nvSpPr>
        <p:spPr>
          <a:xfrm>
            <a:off x="0" y="91440"/>
            <a:ext cx="5913120" cy="5052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400" b="1" u="sng" dirty="0" smtClean="0">
              <a:solidFill>
                <a:srgbClr val="35A70D"/>
              </a:solidFill>
              <a:effectLst>
                <a:outerShdw blurRad="38100" dist="38100" dir="2700000" algn="tl">
                  <a:srgbClr val="000000">
                    <a:alpha val="43137"/>
                  </a:srgbClr>
                </a:outerShdw>
              </a:effectLst>
            </a:endParaRPr>
          </a:p>
          <a:p>
            <a:pPr algn="just"/>
            <a:endParaRPr lang="en-US" sz="2400" b="1" u="sng" dirty="0" smtClean="0">
              <a:solidFill>
                <a:srgbClr val="35A70D"/>
              </a:solidFill>
              <a:effectLst>
                <a:outerShdw blurRad="38100" dist="38100" dir="2700000" algn="tl">
                  <a:srgbClr val="000000">
                    <a:alpha val="43137"/>
                  </a:srgbClr>
                </a:outerShdw>
              </a:effectLst>
            </a:endParaRPr>
          </a:p>
          <a:p>
            <a:pPr algn="just"/>
            <a:r>
              <a:rPr lang="en-US" sz="2400" b="1" u="sng" dirty="0" smtClean="0">
                <a:solidFill>
                  <a:srgbClr val="35A70D"/>
                </a:solidFill>
                <a:effectLst>
                  <a:outerShdw blurRad="38100" dist="38100" dir="2700000" algn="tl">
                    <a:srgbClr val="000000">
                      <a:alpha val="43137"/>
                    </a:srgbClr>
                  </a:outerShdw>
                </a:effectLst>
              </a:rPr>
              <a:t>Optimism </a:t>
            </a:r>
            <a:r>
              <a:rPr lang="en-US" sz="2400" b="1" u="sng" dirty="0">
                <a:solidFill>
                  <a:srgbClr val="35A70D"/>
                </a:solidFill>
                <a:effectLst>
                  <a:outerShdw blurRad="38100" dist="38100" dir="2700000" algn="tl">
                    <a:srgbClr val="000000">
                      <a:alpha val="43137"/>
                    </a:srgbClr>
                  </a:outerShdw>
                </a:effectLst>
              </a:rPr>
              <a:t>for World Cup Fandom in </a:t>
            </a:r>
            <a:r>
              <a:rPr lang="en-US" sz="2400" b="1" u="sng" dirty="0" smtClean="0">
                <a:solidFill>
                  <a:srgbClr val="35A70D"/>
                </a:solidFill>
                <a:effectLst>
                  <a:outerShdw blurRad="38100" dist="38100" dir="2700000" algn="tl">
                    <a:srgbClr val="000000">
                      <a:alpha val="43137"/>
                    </a:srgbClr>
                  </a:outerShdw>
                </a:effectLst>
              </a:rPr>
              <a:t>Bangladesh:</a:t>
            </a:r>
            <a:endParaRPr lang="en-US" sz="2400" b="1" u="sng" dirty="0">
              <a:solidFill>
                <a:srgbClr val="35A70D"/>
              </a:solidFill>
              <a:effectLst>
                <a:outerShdw blurRad="38100" dist="38100" dir="2700000" algn="tl">
                  <a:srgbClr val="000000">
                    <a:alpha val="43137"/>
                  </a:srgbClr>
                </a:outerShdw>
              </a:effectLst>
            </a:endParaRPr>
          </a:p>
          <a:p>
            <a:pPr algn="just"/>
            <a:r>
              <a:rPr lang="en-US" sz="1800" dirty="0">
                <a:solidFill>
                  <a:srgbClr val="002060"/>
                </a:solidFill>
              </a:rPr>
              <a:t>As social media continues to evolve and become more integrated into our daily lives, it is likely that its impact on World Cup fandom in Bangladesh will only continue to grow. Fans will have even more opportunities to connect and engage with each other, and the use of social media may even lead to the development of new fan communities and traditions. Overall, the future of World Cup fandom in Bangladesh looks bright, and social media will undoubtedly play a crucial role in shaping this experience for fans across the country. </a:t>
            </a:r>
            <a:endParaRPr lang="en-US" sz="1800" dirty="0" smtClean="0">
              <a:solidFill>
                <a:srgbClr val="002060"/>
              </a:solidFill>
            </a:endParaRPr>
          </a:p>
          <a:p>
            <a:pPr algn="just"/>
            <a:endParaRPr lang="en-US" sz="1800" dirty="0">
              <a:solidFill>
                <a:srgbClr val="002060"/>
              </a:solidFill>
            </a:endParaRPr>
          </a:p>
          <a:p>
            <a:pPr algn="just"/>
            <a:endParaRPr lang="en-US" sz="1800" dirty="0" smtClean="0">
              <a:solidFill>
                <a:srgbClr val="002060"/>
              </a:solidFill>
            </a:endParaRPr>
          </a:p>
          <a:p>
            <a:pPr algn="just"/>
            <a:endParaRPr lang="en-US" sz="1800" dirty="0">
              <a:solidFill>
                <a:srgbClr val="002060"/>
              </a:solidFill>
            </a:endParaRPr>
          </a:p>
          <a:p>
            <a:pPr algn="just"/>
            <a:endParaRPr lang="en-US" sz="1800" dirty="0" smtClean="0">
              <a:solidFill>
                <a:srgbClr val="002060"/>
              </a:solidFill>
            </a:endParaRPr>
          </a:p>
          <a:p>
            <a:pPr algn="just"/>
            <a:endParaRPr lang="en-US" sz="1800" dirty="0">
              <a:solidFill>
                <a:srgbClr val="002060"/>
              </a:solidFill>
            </a:endParaRPr>
          </a:p>
          <a:p>
            <a:pPr algn="just"/>
            <a:endParaRPr lang="en-US" sz="1800" dirty="0" smtClean="0">
              <a:solidFill>
                <a:srgbClr val="002060"/>
              </a:solidFill>
            </a:endParaRPr>
          </a:p>
          <a:p>
            <a:pPr algn="just"/>
            <a:endParaRPr lang="en-US" sz="1800" dirty="0" smtClean="0">
              <a:solidFill>
                <a:srgbClr val="00206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5" y="731520"/>
            <a:ext cx="3017520" cy="20116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505" y="2941320"/>
            <a:ext cx="3098430" cy="1828800"/>
          </a:xfrm>
          <a:prstGeom prst="rect">
            <a:avLst/>
          </a:prstGeom>
        </p:spPr>
      </p:pic>
    </p:spTree>
    <p:extLst>
      <p:ext uri="{BB962C8B-B14F-4D97-AF65-F5344CB8AC3E}">
        <p14:creationId xmlns:p14="http://schemas.microsoft.com/office/powerpoint/2010/main" val="397550999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40000"/>
            <a:lumOff val="60000"/>
            <a:alpha val="30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227820" cy="5082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r>
              <a:rPr lang="en-US" sz="2800" b="1" u="sng" dirty="0" smtClean="0">
                <a:solidFill>
                  <a:srgbClr val="000000"/>
                </a:solidFill>
                <a:effectLst>
                  <a:outerShdw blurRad="38100" dist="38100" dir="2700000" algn="tl">
                    <a:srgbClr val="000000">
                      <a:alpha val="43137"/>
                    </a:srgbClr>
                  </a:outerShdw>
                </a:effectLst>
              </a:rPr>
              <a:t>BULLET </a:t>
            </a:r>
            <a:r>
              <a:rPr lang="en-US" sz="2800" b="1" u="sng" dirty="0">
                <a:solidFill>
                  <a:srgbClr val="000000"/>
                </a:solidFill>
                <a:effectLst>
                  <a:outerShdw blurRad="38100" dist="38100" dir="2700000" algn="tl">
                    <a:srgbClr val="000000">
                      <a:alpha val="43137"/>
                    </a:srgbClr>
                  </a:outerShdw>
                </a:effectLst>
              </a:rPr>
              <a:t>POINTS OF OUR </a:t>
            </a:r>
            <a:r>
              <a:rPr lang="en-US" sz="2800" b="1" u="sng" dirty="0" smtClean="0">
                <a:solidFill>
                  <a:srgbClr val="000000"/>
                </a:solidFill>
                <a:effectLst>
                  <a:outerShdw blurRad="38100" dist="38100" dir="2700000" algn="tl">
                    <a:srgbClr val="000000">
                      <a:alpha val="43137"/>
                    </a:srgbClr>
                  </a:outerShdw>
                </a:effectLst>
              </a:rPr>
              <a:t>PRESENTATION:</a:t>
            </a:r>
          </a:p>
          <a:p>
            <a:pPr algn="just"/>
            <a:endParaRPr lang="en-US" sz="2400" b="1" u="sng" dirty="0" smtClean="0">
              <a:solidFill>
                <a:srgbClr val="000000"/>
              </a:solidFill>
              <a:effectLst>
                <a:outerShdw blurRad="38100" dist="38100" dir="2700000" algn="tl">
                  <a:srgbClr val="000000">
                    <a:alpha val="43137"/>
                  </a:srgbClr>
                </a:outerShdw>
              </a:effectLst>
            </a:endParaRPr>
          </a:p>
          <a:p>
            <a:pPr marL="342900" indent="-342900" algn="just">
              <a:buFont typeface="Arial" panose="020B0604020202020204" pitchFamily="34" charset="0"/>
              <a:buChar char="•"/>
            </a:pPr>
            <a:r>
              <a:rPr lang="en-US" sz="3200" dirty="0" smtClean="0">
                <a:solidFill>
                  <a:srgbClr val="000000"/>
                </a:solidFill>
              </a:rPr>
              <a:t>How </a:t>
            </a:r>
            <a:r>
              <a:rPr lang="en-US" sz="3200" dirty="0">
                <a:solidFill>
                  <a:srgbClr val="000000"/>
                </a:solidFill>
              </a:rPr>
              <a:t>fans are passionate about world cup</a:t>
            </a:r>
          </a:p>
          <a:p>
            <a:pPr marL="342900" indent="-342900" algn="just">
              <a:buFont typeface="Arial" panose="020B0604020202020204" pitchFamily="34" charset="0"/>
              <a:buChar char="•"/>
            </a:pPr>
            <a:r>
              <a:rPr lang="en-US" sz="3200" dirty="0">
                <a:solidFill>
                  <a:srgbClr val="000000"/>
                </a:solidFill>
              </a:rPr>
              <a:t>I</a:t>
            </a:r>
            <a:r>
              <a:rPr lang="en-US" sz="3200" dirty="0" smtClean="0">
                <a:solidFill>
                  <a:srgbClr val="000000"/>
                </a:solidFill>
              </a:rPr>
              <a:t>mpact </a:t>
            </a:r>
            <a:r>
              <a:rPr lang="en-US" sz="3200" dirty="0">
                <a:solidFill>
                  <a:srgbClr val="000000"/>
                </a:solidFill>
              </a:rPr>
              <a:t>on our daily life</a:t>
            </a:r>
          </a:p>
          <a:p>
            <a:pPr marL="342900" indent="-342900" algn="just">
              <a:buFont typeface="Arial" panose="020B0604020202020204" pitchFamily="34" charset="0"/>
              <a:buChar char="•"/>
            </a:pPr>
            <a:r>
              <a:rPr lang="en-US" sz="3200" dirty="0">
                <a:solidFill>
                  <a:srgbClr val="000000"/>
                </a:solidFill>
              </a:rPr>
              <a:t>S</a:t>
            </a:r>
            <a:r>
              <a:rPr lang="en-US" sz="3200" dirty="0" smtClean="0">
                <a:solidFill>
                  <a:srgbClr val="000000"/>
                </a:solidFill>
              </a:rPr>
              <a:t>ocial </a:t>
            </a:r>
            <a:r>
              <a:rPr lang="en-US" sz="3200" dirty="0">
                <a:solidFill>
                  <a:srgbClr val="000000"/>
                </a:solidFill>
              </a:rPr>
              <a:t>media and digital fandom.</a:t>
            </a:r>
          </a:p>
          <a:p>
            <a:pPr marL="342900" indent="-342900" algn="just">
              <a:buFont typeface="Arial" panose="020B0604020202020204" pitchFamily="34" charset="0"/>
              <a:buChar char="•"/>
            </a:pPr>
            <a:r>
              <a:rPr lang="en-US" sz="3200" dirty="0">
                <a:solidFill>
                  <a:srgbClr val="000000"/>
                </a:solidFill>
              </a:rPr>
              <a:t>H</a:t>
            </a:r>
            <a:r>
              <a:rPr lang="en-US" sz="3200" dirty="0" smtClean="0">
                <a:solidFill>
                  <a:srgbClr val="000000"/>
                </a:solidFill>
              </a:rPr>
              <a:t>ope </a:t>
            </a:r>
            <a:r>
              <a:rPr lang="en-US" sz="3200" dirty="0">
                <a:solidFill>
                  <a:srgbClr val="000000"/>
                </a:solidFill>
              </a:rPr>
              <a:t>and unity</a:t>
            </a:r>
          </a:p>
          <a:p>
            <a:pPr marL="342900" indent="-342900" algn="just">
              <a:buFont typeface="Arial" panose="020B0604020202020204" pitchFamily="34" charset="0"/>
              <a:buChar char="•"/>
            </a:pPr>
            <a:r>
              <a:rPr lang="en-US" sz="3200" dirty="0">
                <a:solidFill>
                  <a:srgbClr val="000000"/>
                </a:solidFill>
              </a:rPr>
              <a:t>W</a:t>
            </a:r>
            <a:r>
              <a:rPr lang="en-US" sz="3200" dirty="0" smtClean="0">
                <a:solidFill>
                  <a:srgbClr val="000000"/>
                </a:solidFill>
              </a:rPr>
              <a:t>orld </a:t>
            </a:r>
            <a:r>
              <a:rPr lang="en-US" sz="3200" dirty="0">
                <a:solidFill>
                  <a:srgbClr val="000000"/>
                </a:solidFill>
              </a:rPr>
              <a:t>cup fandom: a glimpse into the future</a:t>
            </a:r>
          </a:p>
          <a:p>
            <a:pPr marL="342900" indent="-342900" algn="just">
              <a:buFont typeface="Arial" panose="020B0604020202020204" pitchFamily="34" charset="0"/>
              <a:buChar char="•"/>
            </a:pPr>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a:p>
            <a:pPr algn="just"/>
            <a:endParaRPr lang="en-US" sz="2400" b="1" u="sng" dirty="0" smtClean="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4414806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40000"/>
            <a:lumOff val="60000"/>
            <a:alpha val="40000"/>
          </a:schemeClr>
        </a:solidFill>
        <a:effectLst/>
      </p:bgPr>
    </p:bg>
    <p:spTree>
      <p:nvGrpSpPr>
        <p:cNvPr id="1" name=""/>
        <p:cNvGrpSpPr/>
        <p:nvPr/>
      </p:nvGrpSpPr>
      <p:grpSpPr>
        <a:xfrm>
          <a:off x="0" y="0"/>
          <a:ext cx="0" cy="0"/>
          <a:chOff x="0" y="0"/>
          <a:chExt cx="0" cy="0"/>
        </a:xfrm>
      </p:grpSpPr>
      <p:sp>
        <p:nvSpPr>
          <p:cNvPr id="2" name="Rectangle 1"/>
          <p:cNvSpPr/>
          <p:nvPr/>
        </p:nvSpPr>
        <p:spPr>
          <a:xfrm>
            <a:off x="1074420" y="205740"/>
            <a:ext cx="6827520" cy="4632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u="sng" dirty="0" smtClean="0">
              <a:solidFill>
                <a:srgbClr val="35A70D"/>
              </a:solidFill>
              <a:effectLst>
                <a:outerShdw blurRad="38100" dist="38100" dir="2700000" algn="tl">
                  <a:srgbClr val="000000">
                    <a:alpha val="43137"/>
                  </a:srgbClr>
                </a:outerShdw>
              </a:effectLst>
            </a:endParaRPr>
          </a:p>
          <a:p>
            <a:pPr algn="ctr"/>
            <a:r>
              <a:rPr lang="en-US" sz="3600" b="1" u="sng" dirty="0" smtClean="0">
                <a:solidFill>
                  <a:srgbClr val="35A70D"/>
                </a:solidFill>
                <a:effectLst>
                  <a:outerShdw blurRad="38100" dist="38100" dir="2700000" algn="tl">
                    <a:srgbClr val="000000">
                      <a:alpha val="43137"/>
                    </a:srgbClr>
                  </a:outerShdw>
                </a:effectLst>
              </a:rPr>
              <a:t>Conclusion:</a:t>
            </a:r>
          </a:p>
          <a:p>
            <a:pPr algn="ctr"/>
            <a:endParaRPr lang="en-US" sz="1800" b="1" u="sng" dirty="0" smtClean="0">
              <a:solidFill>
                <a:srgbClr val="35A70D"/>
              </a:solidFill>
              <a:effectLst>
                <a:outerShdw blurRad="38100" dist="38100" dir="2700000" algn="tl">
                  <a:srgbClr val="000000">
                    <a:alpha val="43137"/>
                  </a:srgbClr>
                </a:outerShdw>
              </a:effectLst>
            </a:endParaRPr>
          </a:p>
          <a:p>
            <a:r>
              <a:rPr lang="en-US" sz="1800" dirty="0">
                <a:solidFill>
                  <a:srgbClr val="000000"/>
                </a:solidFill>
              </a:rPr>
              <a:t>We have explored the fascinating history and personal stories of</a:t>
            </a:r>
          </a:p>
          <a:p>
            <a:r>
              <a:rPr lang="en-US" sz="1800" dirty="0">
                <a:solidFill>
                  <a:srgbClr val="000000"/>
                </a:solidFill>
              </a:rPr>
              <a:t>world cup fandom in Bangladesh. The tournament has brought</a:t>
            </a:r>
          </a:p>
          <a:p>
            <a:r>
              <a:rPr lang="en-US" sz="1800" dirty="0">
                <a:solidFill>
                  <a:srgbClr val="000000"/>
                </a:solidFill>
              </a:rPr>
              <a:t>people together, fostered a sense of national pride, and provided</a:t>
            </a:r>
          </a:p>
          <a:p>
            <a:r>
              <a:rPr lang="en-US" sz="1800" dirty="0">
                <a:solidFill>
                  <a:srgbClr val="000000"/>
                </a:solidFill>
              </a:rPr>
              <a:t>moments of joy for fans across the </a:t>
            </a:r>
            <a:r>
              <a:rPr lang="en-US" sz="1800" dirty="0" err="1">
                <a:solidFill>
                  <a:srgbClr val="000000"/>
                </a:solidFill>
              </a:rPr>
              <a:t>country.So</a:t>
            </a:r>
            <a:r>
              <a:rPr lang="en-US" sz="1800" dirty="0">
                <a:solidFill>
                  <a:srgbClr val="000000"/>
                </a:solidFill>
              </a:rPr>
              <a:t> let us embrace the passion and excitement of World Cup fandom, while also being mindful of the challenges and controversies </a:t>
            </a:r>
            <a:r>
              <a:rPr lang="en-US" sz="1800" dirty="0" smtClean="0">
                <a:solidFill>
                  <a:srgbClr val="000000"/>
                </a:solidFill>
              </a:rPr>
              <a:t>that exist.</a:t>
            </a:r>
          </a:p>
          <a:p>
            <a:pPr algn="just"/>
            <a:endParaRPr lang="en-US" sz="1800" dirty="0">
              <a:solidFill>
                <a:srgbClr val="000000"/>
              </a:solidFill>
            </a:endParaRPr>
          </a:p>
          <a:p>
            <a:pPr algn="just"/>
            <a:endParaRPr lang="en-US" sz="1800" dirty="0" smtClean="0">
              <a:solidFill>
                <a:srgbClr val="000000"/>
              </a:solidFill>
            </a:endParaRPr>
          </a:p>
          <a:p>
            <a:pPr algn="just"/>
            <a:endParaRPr lang="en-US" sz="1800" dirty="0">
              <a:solidFill>
                <a:srgbClr val="000000"/>
              </a:solidFill>
            </a:endParaRPr>
          </a:p>
          <a:p>
            <a:pPr algn="just"/>
            <a:endParaRPr lang="en-US" sz="1800" dirty="0" smtClean="0">
              <a:solidFill>
                <a:srgbClr val="000000"/>
              </a:solidFill>
            </a:endParaRPr>
          </a:p>
          <a:p>
            <a:pPr algn="just"/>
            <a:endParaRPr lang="en-US" sz="1800" dirty="0">
              <a:solidFill>
                <a:srgbClr val="000000"/>
              </a:solidFill>
            </a:endParaRPr>
          </a:p>
          <a:p>
            <a:pPr algn="just"/>
            <a:endParaRPr lang="en-US" sz="1800" dirty="0" smtClean="0">
              <a:solidFill>
                <a:srgbClr val="000000"/>
              </a:solidFill>
            </a:endParaRPr>
          </a:p>
          <a:p>
            <a:pPr algn="just"/>
            <a:endParaRPr lang="en-US" sz="1800" dirty="0">
              <a:solidFill>
                <a:srgbClr val="000000"/>
              </a:solidFill>
            </a:endParaRPr>
          </a:p>
          <a:p>
            <a:pPr algn="just"/>
            <a:endParaRPr lang="en-US" sz="1800" dirty="0">
              <a:solidFill>
                <a:srgbClr val="000000"/>
              </a:solidFill>
            </a:endParaRPr>
          </a:p>
        </p:txBody>
      </p:sp>
    </p:spTree>
    <p:extLst>
      <p:ext uri="{BB962C8B-B14F-4D97-AF65-F5344CB8AC3E}">
        <p14:creationId xmlns:p14="http://schemas.microsoft.com/office/powerpoint/2010/main" val="327981316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alpha val="34000"/>
          </a:schemeClr>
        </a:solidFill>
        <a:effectLst/>
      </p:bgPr>
    </p:bg>
    <p:spTree>
      <p:nvGrpSpPr>
        <p:cNvPr id="1" name=""/>
        <p:cNvGrpSpPr/>
        <p:nvPr/>
      </p:nvGrpSpPr>
      <p:grpSpPr>
        <a:xfrm>
          <a:off x="0" y="0"/>
          <a:ext cx="0" cy="0"/>
          <a:chOff x="0" y="0"/>
          <a:chExt cx="0" cy="0"/>
        </a:xfrm>
      </p:grpSpPr>
      <p:sp>
        <p:nvSpPr>
          <p:cNvPr id="2" name="TextBox 1"/>
          <p:cNvSpPr txBox="1"/>
          <p:nvPr/>
        </p:nvSpPr>
        <p:spPr>
          <a:xfrm>
            <a:off x="0" y="1333500"/>
            <a:ext cx="9144000" cy="584775"/>
          </a:xfrm>
          <a:prstGeom prst="rect">
            <a:avLst/>
          </a:prstGeom>
          <a:solidFill>
            <a:schemeClr val="bg2"/>
          </a:solidFill>
        </p:spPr>
        <p:txBody>
          <a:bodyPr wrap="square" rtlCol="0">
            <a:spAutoFit/>
          </a:bodyPr>
          <a:lstStyle/>
          <a:p>
            <a:r>
              <a:rPr lang="en-US" sz="3200" b="1" dirty="0" smtClean="0"/>
              <a:t>                            THANK YOU! </a:t>
            </a:r>
            <a:endParaRPr lang="en-US" sz="3200" b="1" dirty="0"/>
          </a:p>
        </p:txBody>
      </p:sp>
      <p:sp>
        <p:nvSpPr>
          <p:cNvPr id="3" name="TextBox 2"/>
          <p:cNvSpPr txBox="1"/>
          <p:nvPr/>
        </p:nvSpPr>
        <p:spPr>
          <a:xfrm>
            <a:off x="1645920" y="1918275"/>
            <a:ext cx="6812280" cy="923330"/>
          </a:xfrm>
          <a:prstGeom prst="rect">
            <a:avLst/>
          </a:prstGeom>
          <a:noFill/>
        </p:spPr>
        <p:txBody>
          <a:bodyPr wrap="square" rtlCol="0">
            <a:spAutoFit/>
          </a:bodyPr>
          <a:lstStyle/>
          <a:p>
            <a:r>
              <a:rPr lang="en-US" sz="5400" b="1" dirty="0" smtClean="0"/>
              <a:t>ANY QUESTIONS?</a:t>
            </a:r>
            <a:endParaRPr lang="en-US" sz="5400" b="1" dirty="0"/>
          </a:p>
        </p:txBody>
      </p:sp>
    </p:spTree>
    <p:extLst>
      <p:ext uri="{BB962C8B-B14F-4D97-AF65-F5344CB8AC3E}">
        <p14:creationId xmlns:p14="http://schemas.microsoft.com/office/powerpoint/2010/main" val="262700330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0" y="-156515"/>
            <a:ext cx="9669780" cy="5415076"/>
          </a:xfrm>
          <a:prstGeom prst="rect">
            <a:avLst/>
          </a:prstGeom>
          <a:noFill/>
          <a:ln>
            <a:noFill/>
          </a:ln>
        </p:spPr>
      </p:pic>
      <p:sp>
        <p:nvSpPr>
          <p:cNvPr id="3" name="TextBox 2"/>
          <p:cNvSpPr txBox="1"/>
          <p:nvPr/>
        </p:nvSpPr>
        <p:spPr>
          <a:xfrm>
            <a:off x="0" y="523221"/>
            <a:ext cx="9669780" cy="584775"/>
          </a:xfrm>
          <a:prstGeom prst="rect">
            <a:avLst/>
          </a:prstGeom>
          <a:solidFill>
            <a:schemeClr val="bg2"/>
          </a:solidFill>
        </p:spPr>
        <p:txBody>
          <a:bodyPr wrap="square" rtlCol="0">
            <a:spAutoFit/>
          </a:bodyPr>
          <a:lstStyle/>
          <a:p>
            <a:r>
              <a:rPr lang="en-US" dirty="0" smtClean="0"/>
              <a:t>                                              </a:t>
            </a:r>
            <a:r>
              <a:rPr lang="en-US" sz="3200" b="1" dirty="0" smtClean="0"/>
              <a:t>TEAM CRYSTAL</a:t>
            </a:r>
            <a:endParaRPr lang="en-US" sz="3200" b="1" dirty="0"/>
          </a:p>
        </p:txBody>
      </p:sp>
      <p:sp>
        <p:nvSpPr>
          <p:cNvPr id="4" name="TextBox 3"/>
          <p:cNvSpPr txBox="1"/>
          <p:nvPr/>
        </p:nvSpPr>
        <p:spPr>
          <a:xfrm>
            <a:off x="473100" y="1063644"/>
            <a:ext cx="5501640" cy="1046440"/>
          </a:xfrm>
          <a:prstGeom prst="rect">
            <a:avLst/>
          </a:prstGeom>
          <a:noFill/>
        </p:spPr>
        <p:txBody>
          <a:bodyPr wrap="square" rtlCol="0">
            <a:spAutoFit/>
          </a:bodyPr>
          <a:lstStyle/>
          <a:p>
            <a:r>
              <a:rPr lang="en-US" sz="2800" dirty="0" smtClean="0">
                <a:solidFill>
                  <a:schemeClr val="bg1"/>
                </a:solidFill>
              </a:rPr>
              <a:t>● </a:t>
            </a:r>
            <a:r>
              <a:rPr lang="en-US" sz="2000" b="1" dirty="0" err="1" smtClean="0">
                <a:solidFill>
                  <a:schemeClr val="bg1"/>
                </a:solidFill>
              </a:rPr>
              <a:t>Fahamidul</a:t>
            </a:r>
            <a:r>
              <a:rPr lang="en-US" sz="2000" b="1" dirty="0" smtClean="0">
                <a:solidFill>
                  <a:schemeClr val="bg1"/>
                </a:solidFill>
              </a:rPr>
              <a:t> </a:t>
            </a:r>
            <a:r>
              <a:rPr lang="en-US" sz="2000" b="1" dirty="0" err="1" smtClean="0">
                <a:solidFill>
                  <a:schemeClr val="bg1"/>
                </a:solidFill>
              </a:rPr>
              <a:t>Jahan</a:t>
            </a:r>
            <a:r>
              <a:rPr lang="en-US" sz="2000" b="1" dirty="0" smtClean="0">
                <a:solidFill>
                  <a:schemeClr val="bg1"/>
                </a:solidFill>
              </a:rPr>
              <a:t> </a:t>
            </a:r>
            <a:r>
              <a:rPr lang="en-US" sz="2000" b="1" dirty="0" err="1" smtClean="0">
                <a:solidFill>
                  <a:schemeClr val="bg1"/>
                </a:solidFill>
              </a:rPr>
              <a:t>Sajid</a:t>
            </a:r>
            <a:endParaRPr lang="en-US" sz="2000" b="1" dirty="0" smtClean="0">
              <a:solidFill>
                <a:schemeClr val="bg1"/>
              </a:solidFill>
            </a:endParaRPr>
          </a:p>
          <a:p>
            <a:r>
              <a:rPr lang="en-US" sz="2000" b="1" dirty="0" smtClean="0">
                <a:solidFill>
                  <a:schemeClr val="bg1"/>
                </a:solidFill>
              </a:rPr>
              <a:t>    232-16-030 </a:t>
            </a:r>
          </a:p>
          <a:p>
            <a:endParaRPr lang="en-US" dirty="0"/>
          </a:p>
        </p:txBody>
      </p:sp>
      <p:sp>
        <p:nvSpPr>
          <p:cNvPr id="5" name="TextBox 4"/>
          <p:cNvSpPr txBox="1"/>
          <p:nvPr/>
        </p:nvSpPr>
        <p:spPr>
          <a:xfrm>
            <a:off x="491460" y="1862602"/>
            <a:ext cx="5288280" cy="830997"/>
          </a:xfrm>
          <a:prstGeom prst="rect">
            <a:avLst/>
          </a:prstGeom>
          <a:noFill/>
        </p:spPr>
        <p:txBody>
          <a:bodyPr wrap="square" rtlCol="0">
            <a:spAutoFit/>
          </a:bodyPr>
          <a:lstStyle/>
          <a:p>
            <a:r>
              <a:rPr lang="en-US" sz="2800" b="1" dirty="0" smtClean="0">
                <a:solidFill>
                  <a:schemeClr val="bg1"/>
                </a:solidFill>
              </a:rPr>
              <a:t>● </a:t>
            </a:r>
            <a:r>
              <a:rPr lang="en-US" sz="2000" b="1" dirty="0" err="1" smtClean="0">
                <a:solidFill>
                  <a:schemeClr val="bg1"/>
                </a:solidFill>
              </a:rPr>
              <a:t>Rafiat</a:t>
            </a:r>
            <a:r>
              <a:rPr lang="en-US" sz="2000" b="1" dirty="0" smtClean="0">
                <a:solidFill>
                  <a:schemeClr val="bg1"/>
                </a:solidFill>
              </a:rPr>
              <a:t> </a:t>
            </a:r>
            <a:r>
              <a:rPr lang="en-US" sz="2000" b="1" dirty="0">
                <a:solidFill>
                  <a:schemeClr val="bg1"/>
                </a:solidFill>
              </a:rPr>
              <a:t>Khan </a:t>
            </a:r>
            <a:r>
              <a:rPr lang="en-US" sz="2000" b="1" dirty="0" err="1" smtClean="0">
                <a:solidFill>
                  <a:schemeClr val="bg1"/>
                </a:solidFill>
              </a:rPr>
              <a:t>Mishal</a:t>
            </a:r>
            <a:r>
              <a:rPr lang="en-US" sz="2000" b="1" dirty="0" smtClean="0">
                <a:solidFill>
                  <a:schemeClr val="bg1"/>
                </a:solidFill>
              </a:rPr>
              <a:t> </a:t>
            </a:r>
            <a:endParaRPr lang="en-US" sz="2000" b="1" dirty="0">
              <a:solidFill>
                <a:schemeClr val="bg1"/>
              </a:solidFill>
            </a:endParaRPr>
          </a:p>
          <a:p>
            <a:r>
              <a:rPr lang="en-US" sz="2000" b="1" dirty="0" smtClean="0">
                <a:solidFill>
                  <a:schemeClr val="bg1"/>
                </a:solidFill>
              </a:rPr>
              <a:t>    232-16-008</a:t>
            </a:r>
            <a:endParaRPr lang="en-US" sz="2000" b="1" dirty="0">
              <a:solidFill>
                <a:schemeClr val="bg1"/>
              </a:solidFill>
            </a:endParaRPr>
          </a:p>
        </p:txBody>
      </p:sp>
      <p:sp>
        <p:nvSpPr>
          <p:cNvPr id="7" name="TextBox 6"/>
          <p:cNvSpPr txBox="1"/>
          <p:nvPr/>
        </p:nvSpPr>
        <p:spPr>
          <a:xfrm>
            <a:off x="473100" y="2551023"/>
            <a:ext cx="3970020" cy="830997"/>
          </a:xfrm>
          <a:prstGeom prst="rect">
            <a:avLst/>
          </a:prstGeom>
          <a:noFill/>
        </p:spPr>
        <p:txBody>
          <a:bodyPr wrap="square" rtlCol="0">
            <a:spAutoFit/>
          </a:bodyPr>
          <a:lstStyle/>
          <a:p>
            <a:r>
              <a:rPr lang="en-US" sz="2800" b="1" dirty="0" smtClean="0">
                <a:solidFill>
                  <a:schemeClr val="bg1"/>
                </a:solidFill>
              </a:rPr>
              <a:t>● </a:t>
            </a:r>
            <a:r>
              <a:rPr lang="en-US" sz="2000" b="1" dirty="0" err="1" smtClean="0">
                <a:solidFill>
                  <a:schemeClr val="bg1"/>
                </a:solidFill>
              </a:rPr>
              <a:t>Jannatul</a:t>
            </a:r>
            <a:r>
              <a:rPr lang="en-US" sz="2000" b="1" dirty="0" smtClean="0">
                <a:solidFill>
                  <a:schemeClr val="bg1"/>
                </a:solidFill>
              </a:rPr>
              <a:t> </a:t>
            </a:r>
            <a:r>
              <a:rPr lang="en-US" sz="2000" b="1" dirty="0" err="1" smtClean="0">
                <a:solidFill>
                  <a:schemeClr val="bg1"/>
                </a:solidFill>
              </a:rPr>
              <a:t>Ferdous</a:t>
            </a:r>
            <a:endParaRPr lang="en-US" sz="2000" b="1" dirty="0" smtClean="0">
              <a:solidFill>
                <a:schemeClr val="bg1"/>
              </a:solidFill>
            </a:endParaRPr>
          </a:p>
          <a:p>
            <a:r>
              <a:rPr lang="en-US" sz="2000" b="1" dirty="0" smtClean="0">
                <a:solidFill>
                  <a:schemeClr val="bg1"/>
                </a:solidFill>
              </a:rPr>
              <a:t>    232-16-029</a:t>
            </a:r>
            <a:endParaRPr lang="en-US" sz="2000" b="1" dirty="0">
              <a:solidFill>
                <a:schemeClr val="bg1"/>
              </a:solidFill>
            </a:endParaRPr>
          </a:p>
        </p:txBody>
      </p:sp>
      <p:sp>
        <p:nvSpPr>
          <p:cNvPr id="8" name="TextBox 7"/>
          <p:cNvSpPr txBox="1"/>
          <p:nvPr/>
        </p:nvSpPr>
        <p:spPr>
          <a:xfrm>
            <a:off x="491460" y="3305629"/>
            <a:ext cx="3543300" cy="830997"/>
          </a:xfrm>
          <a:prstGeom prst="rect">
            <a:avLst/>
          </a:prstGeom>
          <a:noFill/>
        </p:spPr>
        <p:txBody>
          <a:bodyPr wrap="square" rtlCol="0">
            <a:spAutoFit/>
          </a:bodyPr>
          <a:lstStyle/>
          <a:p>
            <a:r>
              <a:rPr lang="en-US" sz="2800" b="1" dirty="0" smtClean="0">
                <a:solidFill>
                  <a:schemeClr val="bg1"/>
                </a:solidFill>
              </a:rPr>
              <a:t>● </a:t>
            </a:r>
            <a:r>
              <a:rPr lang="en-US" sz="2000" b="1" dirty="0" err="1" smtClean="0">
                <a:solidFill>
                  <a:schemeClr val="bg1"/>
                </a:solidFill>
              </a:rPr>
              <a:t>Kafi</a:t>
            </a:r>
            <a:r>
              <a:rPr lang="en-US" sz="2000" b="1" dirty="0" smtClean="0">
                <a:solidFill>
                  <a:schemeClr val="bg1"/>
                </a:solidFill>
              </a:rPr>
              <a:t> </a:t>
            </a:r>
            <a:r>
              <a:rPr lang="en-US" sz="2000" b="1" dirty="0">
                <a:solidFill>
                  <a:schemeClr val="bg1"/>
                </a:solidFill>
              </a:rPr>
              <a:t>Mahmud </a:t>
            </a:r>
            <a:r>
              <a:rPr lang="en-US" sz="2000" b="1" dirty="0" err="1" smtClean="0">
                <a:solidFill>
                  <a:schemeClr val="bg1"/>
                </a:solidFill>
              </a:rPr>
              <a:t>Sajid</a:t>
            </a:r>
            <a:endParaRPr lang="en-US" sz="2000" b="1" dirty="0" smtClean="0">
              <a:solidFill>
                <a:schemeClr val="bg1"/>
              </a:solidFill>
            </a:endParaRPr>
          </a:p>
          <a:p>
            <a:r>
              <a:rPr lang="en-US" sz="2000" b="1" dirty="0" smtClean="0">
                <a:solidFill>
                  <a:schemeClr val="bg1"/>
                </a:solidFill>
              </a:rPr>
              <a:t>    232-16-033</a:t>
            </a:r>
            <a:endParaRPr lang="en-US" sz="2000" b="1" dirty="0">
              <a:solidFill>
                <a:schemeClr val="bg1"/>
              </a:solidFill>
            </a:endParaRPr>
          </a:p>
        </p:txBody>
      </p:sp>
      <p:sp>
        <p:nvSpPr>
          <p:cNvPr id="9" name="TextBox 8"/>
          <p:cNvSpPr txBox="1"/>
          <p:nvPr/>
        </p:nvSpPr>
        <p:spPr>
          <a:xfrm>
            <a:off x="502200" y="4108482"/>
            <a:ext cx="3550920" cy="830997"/>
          </a:xfrm>
          <a:prstGeom prst="rect">
            <a:avLst/>
          </a:prstGeom>
          <a:noFill/>
        </p:spPr>
        <p:txBody>
          <a:bodyPr wrap="square" rtlCol="0">
            <a:spAutoFit/>
          </a:bodyPr>
          <a:lstStyle/>
          <a:p>
            <a:r>
              <a:rPr lang="en-US" sz="2800" b="1" dirty="0" smtClean="0">
                <a:solidFill>
                  <a:schemeClr val="bg1"/>
                </a:solidFill>
              </a:rPr>
              <a:t>● </a:t>
            </a:r>
            <a:r>
              <a:rPr lang="en-US" sz="2000" b="1" dirty="0" err="1" smtClean="0">
                <a:solidFill>
                  <a:schemeClr val="bg1"/>
                </a:solidFill>
              </a:rPr>
              <a:t>Farhan</a:t>
            </a:r>
            <a:r>
              <a:rPr lang="en-US" sz="2000" b="1" dirty="0" smtClean="0">
                <a:solidFill>
                  <a:schemeClr val="bg1"/>
                </a:solidFill>
              </a:rPr>
              <a:t> </a:t>
            </a:r>
            <a:r>
              <a:rPr lang="en-US" sz="2000" b="1" dirty="0" err="1">
                <a:solidFill>
                  <a:schemeClr val="bg1"/>
                </a:solidFill>
              </a:rPr>
              <a:t>Tanvir</a:t>
            </a:r>
            <a:r>
              <a:rPr lang="en-US" sz="2000" b="1" dirty="0">
                <a:solidFill>
                  <a:schemeClr val="bg1"/>
                </a:solidFill>
              </a:rPr>
              <a:t> </a:t>
            </a:r>
            <a:r>
              <a:rPr lang="en-US" sz="2000" b="1" dirty="0" err="1" smtClean="0">
                <a:solidFill>
                  <a:schemeClr val="bg1"/>
                </a:solidFill>
              </a:rPr>
              <a:t>Dipto</a:t>
            </a:r>
            <a:endParaRPr lang="en-US" sz="2000" b="1" dirty="0" smtClean="0">
              <a:solidFill>
                <a:schemeClr val="bg1"/>
              </a:solidFill>
            </a:endParaRPr>
          </a:p>
          <a:p>
            <a:r>
              <a:rPr lang="en-US" sz="2000" b="1" dirty="0" smtClean="0">
                <a:solidFill>
                  <a:schemeClr val="bg1"/>
                </a:solidFill>
              </a:rPr>
              <a:t>    232-16-040</a:t>
            </a:r>
            <a:endParaRPr lang="en-US" sz="2000" b="1" dirty="0">
              <a:solidFill>
                <a:schemeClr val="bg1"/>
              </a:solidFill>
            </a:endParaRPr>
          </a:p>
        </p:txBody>
      </p:sp>
      <p:sp>
        <p:nvSpPr>
          <p:cNvPr id="6" name="Rectangle 5"/>
          <p:cNvSpPr/>
          <p:nvPr/>
        </p:nvSpPr>
        <p:spPr>
          <a:xfrm>
            <a:off x="5184000" y="2433599"/>
            <a:ext cx="3614400" cy="2505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effectLst>
                  <a:outerShdw blurRad="38100" dist="38100" dir="2700000" algn="tl">
                    <a:srgbClr val="000000">
                      <a:alpha val="43137"/>
                    </a:srgbClr>
                  </a:outerShdw>
                </a:effectLst>
                <a:latin typeface="Arial Rounded MT Bold" panose="020F0704030504030204" pitchFamily="34" charset="0"/>
              </a:rPr>
              <a:t>Department Of CIS</a:t>
            </a:r>
          </a:p>
          <a:p>
            <a:pPr algn="ctr"/>
            <a:r>
              <a:rPr lang="en-US" sz="1800" b="1" dirty="0" smtClean="0">
                <a:effectLst>
                  <a:outerShdw blurRad="38100" dist="38100" dir="2700000" algn="tl">
                    <a:srgbClr val="000000">
                      <a:alpha val="43137"/>
                    </a:srgbClr>
                  </a:outerShdw>
                </a:effectLst>
                <a:latin typeface="Arial Rounded MT Bold" panose="020F0704030504030204" pitchFamily="34" charset="0"/>
              </a:rPr>
              <a:t>Course Teacher: </a:t>
            </a:r>
            <a:r>
              <a:rPr lang="en-US" sz="1800" b="1" dirty="0" err="1" smtClean="0">
                <a:effectLst>
                  <a:outerShdw blurRad="38100" dist="38100" dir="2700000" algn="tl">
                    <a:srgbClr val="000000">
                      <a:alpha val="43137"/>
                    </a:srgbClr>
                  </a:outerShdw>
                </a:effectLst>
                <a:latin typeface="Arial Rounded MT Bold" panose="020F0704030504030204" pitchFamily="34" charset="0"/>
              </a:rPr>
              <a:t>Sumaiya</a:t>
            </a:r>
            <a:r>
              <a:rPr lang="en-US" sz="1800" b="1" dirty="0" smtClean="0">
                <a:effectLst>
                  <a:outerShdw blurRad="38100" dist="38100" dir="2700000" algn="tl">
                    <a:srgbClr val="000000">
                      <a:alpha val="43137"/>
                    </a:srgbClr>
                  </a:outerShdw>
                </a:effectLst>
                <a:latin typeface="Arial Rounded MT Bold" panose="020F0704030504030204" pitchFamily="34" charset="0"/>
              </a:rPr>
              <a:t> </a:t>
            </a:r>
            <a:r>
              <a:rPr lang="en-US" sz="1800" b="1" dirty="0" err="1" smtClean="0">
                <a:effectLst>
                  <a:outerShdw blurRad="38100" dist="38100" dir="2700000" algn="tl">
                    <a:srgbClr val="000000">
                      <a:alpha val="43137"/>
                    </a:srgbClr>
                  </a:outerShdw>
                </a:effectLst>
                <a:latin typeface="Arial Rounded MT Bold" panose="020F0704030504030204" pitchFamily="34" charset="0"/>
              </a:rPr>
              <a:t>Tani</a:t>
            </a:r>
            <a:endParaRPr lang="en-US" sz="1800" b="1" dirty="0">
              <a:effectLst>
                <a:outerShdw blurRad="38100" dist="38100" dir="2700000" algn="tl">
                  <a:srgbClr val="000000">
                    <a:alpha val="43137"/>
                  </a:srgbClr>
                </a:outerShdw>
              </a:effectLst>
              <a:latin typeface="Arial Rounded MT Bold" panose="020F0704030504030204" pitchFamily="34" charset="0"/>
            </a:endParaRPr>
          </a:p>
        </p:txBody>
      </p:sp>
    </p:spTree>
    <p:extLst>
      <p:ext uri="{BB962C8B-B14F-4D97-AF65-F5344CB8AC3E}">
        <p14:creationId xmlns:p14="http://schemas.microsoft.com/office/powerpoint/2010/main" val="1530414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0-#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P spid="9"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13225" y="539500"/>
            <a:ext cx="7717500" cy="736566"/>
          </a:xfrm>
          <a:prstGeom prst="rect">
            <a:avLst/>
          </a:prstGeom>
        </p:spPr>
        <p:txBody>
          <a:bodyPr spcFirstLastPara="1" wrap="square" lIns="91425" tIns="91425" rIns="91425" bIns="91425" anchor="t" anchorCtr="0">
            <a:noAutofit/>
          </a:bodyPr>
          <a:lstStyle/>
          <a:p>
            <a:pPr lvl="0" algn="ctr"/>
            <a:r>
              <a:rPr lang="en-US" sz="2000" b="1" dirty="0">
                <a:solidFill>
                  <a:schemeClr val="accent3">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Bangladesh’s World cup Fandom: Passionate </a:t>
            </a:r>
            <a:r>
              <a:rPr lang="en-US" sz="2000" b="1" dirty="0" err="1" smtClean="0">
                <a:solidFill>
                  <a:schemeClr val="accent3">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Fanbase</a:t>
            </a:r>
            <a:endParaRPr sz="2000" dirty="0">
              <a:solidFill>
                <a:schemeClr val="accent3">
                  <a:lumMod val="50000"/>
                </a:schemeClr>
              </a:solidFill>
              <a:effectLst>
                <a:outerShdw blurRad="38100" dist="38100" dir="2700000" algn="tl">
                  <a:srgbClr val="000000">
                    <a:alpha val="43137"/>
                  </a:srgbClr>
                </a:outerShdw>
              </a:effectLst>
            </a:endParaRPr>
          </a:p>
        </p:txBody>
      </p:sp>
      <p:sp>
        <p:nvSpPr>
          <p:cNvPr id="2" name="Text Placeholder 1"/>
          <p:cNvSpPr>
            <a:spLocks noGrp="1"/>
          </p:cNvSpPr>
          <p:nvPr>
            <p:ph type="body" idx="1"/>
          </p:nvPr>
        </p:nvSpPr>
        <p:spPr>
          <a:xfrm>
            <a:off x="713225" y="1535372"/>
            <a:ext cx="7717500" cy="3500652"/>
          </a:xfrm>
        </p:spPr>
        <p:txBody>
          <a:bodyPr/>
          <a:lstStyle/>
          <a:p>
            <a:pPr marL="0" indent="0" algn="ctr">
              <a:buNone/>
            </a:pPr>
            <a:r>
              <a:rPr lang="en-US" sz="1400" b="1" u="sng" dirty="0">
                <a:solidFill>
                  <a:srgbClr val="35A70D"/>
                </a:solidFill>
                <a:effectLst>
                  <a:outerShdw blurRad="38100" dist="38100" dir="2700000" algn="tl">
                    <a:srgbClr val="000000">
                      <a:alpha val="43137"/>
                    </a:srgbClr>
                  </a:outerShdw>
                </a:effectLst>
              </a:rPr>
              <a:t>History of Bangladeshi Fandom </a:t>
            </a:r>
          </a:p>
          <a:p>
            <a:pPr marL="95250" indent="0">
              <a:buNone/>
            </a:pPr>
            <a:r>
              <a:rPr lang="en-US" sz="1400" dirty="0" smtClean="0">
                <a:solidFill>
                  <a:srgbClr val="040404"/>
                </a:solidFill>
              </a:rPr>
              <a:t>The </a:t>
            </a:r>
            <a:r>
              <a:rPr lang="en-US" sz="1400" dirty="0">
                <a:solidFill>
                  <a:srgbClr val="040404"/>
                </a:solidFill>
              </a:rPr>
              <a:t>Bangladesh national cricket team was formed in 1976. The country gained Test status in 2000, which was a significant milestone for cricket in Bangladesh. The first football club in Bangladesh, Dhaka Mohammedan Sporting Club, was established in 1933. world cup fandom in Bangladesh is characterized by passionate supporters who celebrate victories and support their team through ups and downs.</a:t>
            </a:r>
          </a:p>
          <a:p>
            <a:pPr marL="0" indent="0" algn="ctr">
              <a:buNone/>
            </a:pPr>
            <a:r>
              <a:rPr lang="en-US" sz="1400" b="1" u="sng" dirty="0">
                <a:solidFill>
                  <a:srgbClr val="35A70D"/>
                </a:solidFill>
                <a:effectLst>
                  <a:outerShdw blurRad="38100" dist="38100" dir="2700000" algn="tl">
                    <a:srgbClr val="000000">
                      <a:alpha val="43137"/>
                    </a:srgbClr>
                  </a:outerShdw>
                </a:effectLst>
              </a:rPr>
              <a:t>Passionate Fan base of Bangladesh</a:t>
            </a:r>
          </a:p>
          <a:p>
            <a:pPr marL="95250" indent="0">
              <a:buNone/>
            </a:pPr>
            <a:r>
              <a:rPr lang="en-US" sz="1400" dirty="0"/>
              <a:t> </a:t>
            </a:r>
            <a:r>
              <a:rPr lang="en-US" sz="1400" dirty="0">
                <a:solidFill>
                  <a:srgbClr val="040404"/>
                </a:solidFill>
              </a:rPr>
              <a:t>The World cup fever sweeps through Bangladesh every four years as building rooftops boast fan’s </a:t>
            </a:r>
            <a:r>
              <a:rPr lang="en-US" sz="1400" dirty="0" err="1">
                <a:solidFill>
                  <a:srgbClr val="040404"/>
                </a:solidFill>
              </a:rPr>
              <a:t>favourite</a:t>
            </a:r>
            <a:r>
              <a:rPr lang="en-US" sz="1400" dirty="0">
                <a:solidFill>
                  <a:srgbClr val="040404"/>
                </a:solidFill>
              </a:rPr>
              <a:t> team’s flag and football dominate conversations amongst the masses</a:t>
            </a:r>
            <a:r>
              <a:rPr lang="en-US" sz="1400" dirty="0" smtClean="0">
                <a:solidFill>
                  <a:srgbClr val="040404"/>
                </a:solidFill>
              </a:rPr>
              <a:t>.</a:t>
            </a:r>
          </a:p>
          <a:p>
            <a:pPr marL="95250" indent="0">
              <a:buNone/>
            </a:pPr>
            <a:endParaRPr lang="en-US" sz="1400" dirty="0">
              <a:solidFill>
                <a:srgbClr val="040404"/>
              </a:solidFill>
            </a:endParaRPr>
          </a:p>
          <a:p>
            <a:pPr marL="95250" indent="0">
              <a:buNone/>
            </a:pPr>
            <a:r>
              <a:rPr lang="en-US" sz="1400" dirty="0">
                <a:solidFill>
                  <a:srgbClr val="040404"/>
                </a:solidFill>
              </a:rPr>
              <a:t>From the capital city of Dhaka to the port city of Chittagong, from the megacities to the most remote areas, wherever you go, you would see such excitement covering the whole country at large</a:t>
            </a:r>
            <a:r>
              <a:rPr lang="en-US" sz="1400" dirty="0" smtClean="0">
                <a:solidFill>
                  <a:srgbClr val="040404"/>
                </a:solidFill>
              </a:rPr>
              <a:t>.</a:t>
            </a:r>
          </a:p>
          <a:p>
            <a:pPr marL="95250" indent="0">
              <a:buNone/>
            </a:pPr>
            <a:endParaRPr lang="en-US" sz="1200" dirty="0">
              <a:solidFill>
                <a:srgbClr val="040404"/>
              </a:solidFill>
            </a:endParaRPr>
          </a:p>
          <a:p>
            <a:endParaRPr lang="en-US"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5" name="Title 14"/>
          <p:cNvSpPr>
            <a:spLocks noGrp="1"/>
          </p:cNvSpPr>
          <p:nvPr>
            <p:ph type="title" idx="4294967295"/>
          </p:nvPr>
        </p:nvSpPr>
        <p:spPr>
          <a:xfrm>
            <a:off x="1754627" y="0"/>
            <a:ext cx="6332537" cy="5143500"/>
          </a:xfrm>
        </p:spPr>
        <p:txBody>
          <a:bodyPr/>
          <a:lstStyle/>
          <a:p>
            <a:r>
              <a:rPr lang="en-US" sz="2000" b="1" u="sng" dirty="0">
                <a:solidFill>
                  <a:srgbClr val="35A70D"/>
                </a:solidFill>
                <a:effectLst>
                  <a:outerShdw blurRad="38100" dist="38100" dir="2700000" algn="tl">
                    <a:srgbClr val="000000">
                      <a:alpha val="43137"/>
                    </a:srgbClr>
                  </a:outerShdw>
                </a:effectLst>
                <a:latin typeface="Quattrocento" panose="020B0604020202020204" charset="0"/>
              </a:rPr>
              <a:t>The long South Korea flag from </a:t>
            </a:r>
            <a:r>
              <a:rPr lang="en-US" sz="2000" b="1" u="sng" dirty="0" err="1" smtClean="0">
                <a:solidFill>
                  <a:srgbClr val="35A70D"/>
                </a:solidFill>
                <a:effectLst>
                  <a:outerShdw blurRad="38100" dist="38100" dir="2700000" algn="tl">
                    <a:srgbClr val="000000">
                      <a:alpha val="43137"/>
                    </a:srgbClr>
                  </a:outerShdw>
                </a:effectLst>
                <a:latin typeface="Quattrocento" panose="020B0604020202020204" charset="0"/>
              </a:rPr>
              <a:t>Brahmanbaria</a:t>
            </a:r>
            <a: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t>:</a:t>
            </a:r>
            <a:r>
              <a:rPr lang="en-US" sz="1800" dirty="0" smtClean="0"/>
              <a:t/>
            </a:r>
            <a:br>
              <a:rPr lang="en-US" sz="1800" dirty="0" smtClean="0"/>
            </a:br>
            <a:r>
              <a:rPr lang="en-US" sz="1800" dirty="0" smtClean="0">
                <a:solidFill>
                  <a:srgbClr val="040404"/>
                </a:solidFill>
                <a:latin typeface="Quattrocento" panose="020B0604020202020204" charset="0"/>
              </a:rPr>
              <a:t>Abdul </a:t>
            </a:r>
            <a:r>
              <a:rPr lang="en-US" sz="1800" dirty="0" err="1" smtClean="0">
                <a:solidFill>
                  <a:srgbClr val="040404"/>
                </a:solidFill>
                <a:latin typeface="Quattrocento" panose="020B0604020202020204" charset="0"/>
              </a:rPr>
              <a:t>Kauser</a:t>
            </a:r>
            <a:r>
              <a:rPr lang="en-US" sz="1800" dirty="0" smtClean="0">
                <a:solidFill>
                  <a:srgbClr val="040404"/>
                </a:solidFill>
                <a:latin typeface="Quattrocento" panose="020B0604020202020204" charset="0"/>
              </a:rPr>
              <a:t> </a:t>
            </a:r>
            <a:r>
              <a:rPr lang="en-US" sz="1800" dirty="0" err="1" smtClean="0">
                <a:solidFill>
                  <a:srgbClr val="040404"/>
                </a:solidFill>
                <a:latin typeface="Quattrocento" panose="020B0604020202020204" charset="0"/>
              </a:rPr>
              <a:t>Mintu</a:t>
            </a:r>
            <a:r>
              <a:rPr lang="en-US" sz="1800" dirty="0" smtClean="0">
                <a:solidFill>
                  <a:srgbClr val="040404"/>
                </a:solidFill>
                <a:latin typeface="Quattrocento" panose="020B0604020202020204" charset="0"/>
              </a:rPr>
              <a:t> who belongs to </a:t>
            </a:r>
            <a:r>
              <a:rPr lang="en-US" sz="1800" dirty="0" err="1" smtClean="0">
                <a:solidFill>
                  <a:srgbClr val="040404"/>
                </a:solidFill>
                <a:latin typeface="Quattrocento" panose="020B0604020202020204" charset="0"/>
              </a:rPr>
              <a:t>Brahmmanbaria</a:t>
            </a:r>
            <a:r>
              <a:rPr lang="en-US" sz="1800" dirty="0" smtClean="0">
                <a:solidFill>
                  <a:srgbClr val="040404"/>
                </a:solidFill>
                <a:latin typeface="Quattrocento" panose="020B0604020202020204" charset="0"/>
              </a:rPr>
              <a:t> has a story of enthusiasm </a:t>
            </a:r>
            <a:r>
              <a:rPr lang="en-US" sz="1800" dirty="0">
                <a:solidFill>
                  <a:srgbClr val="040404"/>
                </a:solidFill>
                <a:latin typeface="Quattrocento" panose="020B0604020202020204" charset="0"/>
              </a:rPr>
              <a:t>for </a:t>
            </a:r>
            <a:r>
              <a:rPr lang="en-US" sz="1800" dirty="0" smtClean="0">
                <a:solidFill>
                  <a:srgbClr val="040404"/>
                </a:solidFill>
                <a:latin typeface="Quattrocento" panose="020B0604020202020204" charset="0"/>
              </a:rPr>
              <a:t>football. </a:t>
            </a:r>
            <a:r>
              <a:rPr lang="en-US" sz="1800" dirty="0" err="1" smtClean="0">
                <a:solidFill>
                  <a:srgbClr val="040404"/>
                </a:solidFill>
                <a:latin typeface="Quattrocento" panose="020B0604020202020204" charset="0"/>
              </a:rPr>
              <a:t>Mintu</a:t>
            </a:r>
            <a:r>
              <a:rPr lang="en-US" sz="1800" dirty="0" smtClean="0">
                <a:solidFill>
                  <a:srgbClr val="040404"/>
                </a:solidFill>
                <a:latin typeface="Quattrocento" panose="020B0604020202020204" charset="0"/>
              </a:rPr>
              <a:t> </a:t>
            </a:r>
            <a:r>
              <a:rPr lang="en-US" sz="1800" dirty="0">
                <a:solidFill>
                  <a:srgbClr val="040404"/>
                </a:solidFill>
                <a:latin typeface="Quattrocento" panose="020B0604020202020204" charset="0"/>
              </a:rPr>
              <a:t>and his wife sought to pray tribute by doing something special for South Korea</a:t>
            </a:r>
            <a:r>
              <a:rPr lang="en-US" sz="1800" dirty="0" smtClean="0">
                <a:solidFill>
                  <a:srgbClr val="040404"/>
                </a:solidFill>
                <a:latin typeface="Quattrocento" panose="020B0604020202020204" charset="0"/>
              </a:rPr>
              <a:t>.</a:t>
            </a:r>
            <a:br>
              <a:rPr lang="en-US" sz="1800" dirty="0" smtClean="0">
                <a:solidFill>
                  <a:srgbClr val="040404"/>
                </a:solidFill>
                <a:latin typeface="Quattrocento" panose="020B0604020202020204" charset="0"/>
              </a:rPr>
            </a:br>
            <a:r>
              <a:rPr lang="en-US" sz="1800" dirty="0" smtClean="0">
                <a:solidFill>
                  <a:srgbClr val="040404"/>
                </a:solidFill>
                <a:latin typeface="Quattrocento" panose="020B0604020202020204" charset="0"/>
              </a:rPr>
              <a:t>They sell their </a:t>
            </a:r>
            <a:r>
              <a:rPr lang="en-US" sz="1800" dirty="0">
                <a:solidFill>
                  <a:srgbClr val="040404"/>
                </a:solidFill>
                <a:latin typeface="Quattrocento" panose="020B0604020202020204" charset="0"/>
              </a:rPr>
              <a:t>land to get an </a:t>
            </a:r>
            <a:r>
              <a:rPr lang="en-US" sz="1800" dirty="0" smtClean="0">
                <a:solidFill>
                  <a:srgbClr val="040404"/>
                </a:solidFill>
                <a:latin typeface="Quattrocento" panose="020B0604020202020204" charset="0"/>
              </a:rPr>
              <a:t>amount </a:t>
            </a:r>
            <a:r>
              <a:rPr lang="en-US" sz="1800" dirty="0" err="1">
                <a:solidFill>
                  <a:srgbClr val="040404"/>
                </a:solidFill>
                <a:latin typeface="Quattrocento" panose="020B0604020202020204" charset="0"/>
              </a:rPr>
              <a:t>Tk</a:t>
            </a:r>
            <a:r>
              <a:rPr lang="en-US" sz="1800" dirty="0">
                <a:solidFill>
                  <a:srgbClr val="040404"/>
                </a:solidFill>
                <a:latin typeface="Quattrocento" panose="020B0604020202020204" charset="0"/>
              </a:rPr>
              <a:t> 3.20 </a:t>
            </a:r>
            <a:r>
              <a:rPr lang="en-US" sz="1800" dirty="0" smtClean="0">
                <a:solidFill>
                  <a:srgbClr val="040404"/>
                </a:solidFill>
                <a:latin typeface="Quattrocento" panose="020B0604020202020204" charset="0"/>
              </a:rPr>
              <a:t>lakh </a:t>
            </a:r>
            <a:r>
              <a:rPr lang="en-US" sz="1800" dirty="0">
                <a:solidFill>
                  <a:srgbClr val="040404"/>
                </a:solidFill>
                <a:latin typeface="Quattrocento" panose="020B0604020202020204" charset="0"/>
              </a:rPr>
              <a:t>to complete the enormous flag</a:t>
            </a:r>
            <a:r>
              <a:rPr lang="en-US" sz="1800" dirty="0" smtClean="0">
                <a:solidFill>
                  <a:srgbClr val="040404"/>
                </a:solidFill>
                <a:latin typeface="Quattrocento" panose="020B0604020202020204" charset="0"/>
              </a:rPr>
              <a:t>.</a:t>
            </a:r>
            <a:br>
              <a:rPr lang="en-US" sz="1800" dirty="0" smtClean="0">
                <a:solidFill>
                  <a:srgbClr val="040404"/>
                </a:solidFill>
                <a:latin typeface="Quattrocento" panose="020B0604020202020204" charset="0"/>
              </a:rPr>
            </a:br>
            <a:r>
              <a:rPr lang="en-US" sz="1800" dirty="0">
                <a:solidFill>
                  <a:srgbClr val="040404"/>
                </a:solidFill>
                <a:latin typeface="Quattrocento" panose="020B0604020202020204" charset="0"/>
              </a:rPr>
              <a:t/>
            </a:r>
            <a:br>
              <a:rPr lang="en-US" sz="1800" dirty="0">
                <a:solidFill>
                  <a:srgbClr val="040404"/>
                </a:solidFill>
                <a:latin typeface="Quattrocento" panose="020B0604020202020204" charset="0"/>
              </a:rPr>
            </a:br>
            <a:r>
              <a:rPr lang="en-US" sz="1800" dirty="0" smtClean="0">
                <a:solidFill>
                  <a:srgbClr val="040404"/>
                </a:solidFill>
                <a:latin typeface="Quattrocento" panose="020B0604020202020204" charset="0"/>
              </a:rPr>
              <a:t/>
            </a:r>
            <a:br>
              <a:rPr lang="en-US" sz="1800" dirty="0" smtClean="0">
                <a:solidFill>
                  <a:srgbClr val="040404"/>
                </a:solidFill>
                <a:latin typeface="Quattrocento" panose="020B0604020202020204" charset="0"/>
              </a:rPr>
            </a:br>
            <a:r>
              <a:rPr lang="en-US" sz="1800" dirty="0">
                <a:solidFill>
                  <a:srgbClr val="040404"/>
                </a:solidFill>
                <a:latin typeface="Quattrocento" panose="020B0604020202020204" charset="0"/>
              </a:rPr>
              <a:t/>
            </a:r>
            <a:br>
              <a:rPr lang="en-US" sz="1800" dirty="0">
                <a:solidFill>
                  <a:srgbClr val="040404"/>
                </a:solidFill>
                <a:latin typeface="Quattrocento" panose="020B0604020202020204" charset="0"/>
              </a:rPr>
            </a:br>
            <a:r>
              <a:rPr lang="en-US" sz="1800" dirty="0" smtClean="0">
                <a:solidFill>
                  <a:srgbClr val="040404"/>
                </a:solidFill>
                <a:latin typeface="Quattrocento" panose="020B0604020202020204" charset="0"/>
              </a:rPr>
              <a:t/>
            </a:r>
            <a:br>
              <a:rPr lang="en-US" sz="1800" dirty="0" smtClean="0">
                <a:solidFill>
                  <a:srgbClr val="040404"/>
                </a:solidFill>
                <a:latin typeface="Quattrocento" panose="020B0604020202020204" charset="0"/>
              </a:rPr>
            </a:br>
            <a:r>
              <a:rPr lang="en-US" sz="1800" dirty="0">
                <a:solidFill>
                  <a:srgbClr val="040404"/>
                </a:solidFill>
                <a:latin typeface="Quattrocento" panose="020B0604020202020204" charset="0"/>
              </a:rPr>
              <a:t/>
            </a:r>
            <a:br>
              <a:rPr lang="en-US" sz="1800" dirty="0">
                <a:solidFill>
                  <a:srgbClr val="040404"/>
                </a:solidFill>
                <a:latin typeface="Quattrocento" panose="020B0604020202020204" charset="0"/>
              </a:rPr>
            </a:br>
            <a:r>
              <a:rPr lang="en-US" sz="1800" dirty="0" smtClean="0">
                <a:solidFill>
                  <a:srgbClr val="040404"/>
                </a:solidFill>
                <a:latin typeface="Quattrocento" panose="020B0604020202020204" charset="0"/>
              </a:rPr>
              <a:t/>
            </a:r>
            <a:br>
              <a:rPr lang="en-US" sz="1800" dirty="0" smtClean="0">
                <a:solidFill>
                  <a:srgbClr val="040404"/>
                </a:solidFill>
                <a:latin typeface="Quattrocento" panose="020B0604020202020204" charset="0"/>
              </a:rPr>
            </a:br>
            <a:r>
              <a:rPr lang="en-US" sz="1800" dirty="0" smtClean="0">
                <a:solidFill>
                  <a:srgbClr val="040404"/>
                </a:solidFill>
                <a:latin typeface="Quattrocento" panose="020B0604020202020204" charset="0"/>
              </a:rPr>
              <a:t/>
            </a:r>
            <a:br>
              <a:rPr lang="en-US" sz="1800" dirty="0" smtClean="0">
                <a:solidFill>
                  <a:srgbClr val="040404"/>
                </a:solidFill>
                <a:latin typeface="Quattrocento" panose="020B0604020202020204" charset="0"/>
              </a:rPr>
            </a:br>
            <a:r>
              <a:rPr lang="en-US" sz="2000" b="1" u="sng" dirty="0">
                <a:solidFill>
                  <a:srgbClr val="35A70D"/>
                </a:solidFill>
                <a:effectLst>
                  <a:outerShdw blurRad="38100" dist="38100" dir="2700000" algn="tl">
                    <a:srgbClr val="000000">
                      <a:alpha val="43137"/>
                    </a:srgbClr>
                  </a:outerShdw>
                </a:effectLst>
                <a:latin typeface="Quattrocento" panose="020B0604020202020204" charset="0"/>
              </a:rPr>
              <a:t>It runs in the </a:t>
            </a:r>
            <a: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t>blood:</a:t>
            </a:r>
            <a:r>
              <a:rPr lang="en-US" sz="1800" dirty="0" smtClean="0"/>
              <a:t/>
            </a:r>
            <a:br>
              <a:rPr lang="en-US" sz="1800" dirty="0" smtClean="0"/>
            </a:br>
            <a:r>
              <a:rPr lang="en-US" sz="1800" dirty="0" smtClean="0">
                <a:solidFill>
                  <a:srgbClr val="040404"/>
                </a:solidFill>
                <a:latin typeface="Quattrocento" panose="020B0604020202020204" charset="0"/>
              </a:rPr>
              <a:t>The </a:t>
            </a:r>
            <a:r>
              <a:rPr lang="en-US" sz="1800" dirty="0">
                <a:solidFill>
                  <a:srgbClr val="040404"/>
                </a:solidFill>
                <a:latin typeface="Quattrocento" panose="020B0604020202020204" charset="0"/>
              </a:rPr>
              <a:t>passion for the game has been part of the tradition for a long time but it is only during the World Cup when fans find the right occasion to show their true colors. </a:t>
            </a:r>
            <a:r>
              <a:rPr lang="en-US" sz="1800" dirty="0" smtClean="0">
                <a:solidFill>
                  <a:srgbClr val="040404"/>
                </a:solidFill>
                <a:latin typeface="Quattrocento" panose="020B0604020202020204" charset="0"/>
              </a:rPr>
              <a:t>“</a:t>
            </a:r>
            <a:endParaRPr lang="en-US" sz="1800" dirty="0">
              <a:solidFill>
                <a:srgbClr val="040404"/>
              </a:solidFill>
              <a:latin typeface="Quattrocento"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160" y="1851659"/>
            <a:ext cx="3251200" cy="1828800"/>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2400" b="1" dirty="0">
                <a:latin typeface="+mn-lt"/>
              </a:rPr>
              <a:t>The Significant world cup impact on our daily life</a:t>
            </a:r>
          </a:p>
        </p:txBody>
      </p:sp>
      <p:sp>
        <p:nvSpPr>
          <p:cNvPr id="6" name="Text Placeholder 5"/>
          <p:cNvSpPr>
            <a:spLocks noGrp="1"/>
          </p:cNvSpPr>
          <p:nvPr>
            <p:ph type="body" idx="1"/>
          </p:nvPr>
        </p:nvSpPr>
        <p:spPr>
          <a:xfrm>
            <a:off x="-1" y="1271244"/>
            <a:ext cx="9144001" cy="3872256"/>
          </a:xfrm>
        </p:spPr>
        <p:txBody>
          <a:bodyPr/>
          <a:lstStyle/>
          <a:p>
            <a:pPr marL="95250" indent="0">
              <a:buNone/>
            </a:pPr>
            <a:r>
              <a:rPr lang="en-US" sz="1800" dirty="0" smtClean="0">
                <a:solidFill>
                  <a:srgbClr val="040404"/>
                </a:solidFill>
              </a:rPr>
              <a:t>The World Cup, whether in football or cricket, transcends the realm of sports to become a global cultural phenomenon. The impact of the world cup on our daily life is significant and diverse:  </a:t>
            </a:r>
          </a:p>
          <a:p>
            <a:pPr marL="95250" indent="0">
              <a:buNone/>
            </a:pPr>
            <a:r>
              <a:rPr lang="en-US" sz="2000" b="1" u="sng" dirty="0" smtClean="0">
                <a:solidFill>
                  <a:srgbClr val="35A70D"/>
                </a:solidFill>
                <a:effectLst>
                  <a:outerShdw blurRad="38100" dist="38100" dir="2700000" algn="tl">
                    <a:srgbClr val="000000">
                      <a:alpha val="43137"/>
                    </a:srgbClr>
                  </a:outerShdw>
                </a:effectLst>
              </a:rPr>
              <a:t>1.Emotinal Engagement</a:t>
            </a:r>
          </a:p>
          <a:p>
            <a:pPr marL="95250" indent="0">
              <a:buNone/>
            </a:pPr>
            <a:r>
              <a:rPr lang="en-US" sz="1800" dirty="0" smtClean="0">
                <a:solidFill>
                  <a:srgbClr val="040404"/>
                </a:solidFill>
              </a:rPr>
              <a:t>The World Cup elicits strong emotions.</a:t>
            </a:r>
          </a:p>
          <a:p>
            <a:pPr marL="95250" indent="0">
              <a:buNone/>
            </a:pPr>
            <a:r>
              <a:rPr lang="en-US" sz="1800" dirty="0" smtClean="0">
                <a:solidFill>
                  <a:srgbClr val="040404"/>
                </a:solidFill>
              </a:rPr>
              <a:t>  </a:t>
            </a:r>
            <a:endParaRPr lang="en-US" sz="1800" dirty="0">
              <a:solidFill>
                <a:srgbClr val="04040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25" y="2802055"/>
            <a:ext cx="2857500" cy="1600200"/>
          </a:xfrm>
          <a:prstGeom prst="round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458" y="2802055"/>
            <a:ext cx="2924886" cy="1600201"/>
          </a:xfrm>
          <a:prstGeom prst="round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40000"/>
            <a:lumOff val="60000"/>
            <a:alpha val="29000"/>
          </a:schemeClr>
        </a:solidFill>
        <a:effectLst/>
      </p:bgPr>
    </p:bg>
    <p:spTree>
      <p:nvGrpSpPr>
        <p:cNvPr id="1" name="Shape 365"/>
        <p:cNvGrpSpPr/>
        <p:nvPr/>
      </p:nvGrpSpPr>
      <p:grpSpPr>
        <a:xfrm>
          <a:off x="0" y="0"/>
          <a:ext cx="0" cy="0"/>
          <a:chOff x="0" y="0"/>
          <a:chExt cx="0" cy="0"/>
        </a:xfrm>
      </p:grpSpPr>
      <p:sp>
        <p:nvSpPr>
          <p:cNvPr id="4" name="Title 3"/>
          <p:cNvSpPr>
            <a:spLocks noGrp="1"/>
          </p:cNvSpPr>
          <p:nvPr>
            <p:ph type="title" idx="4294967295"/>
          </p:nvPr>
        </p:nvSpPr>
        <p:spPr>
          <a:xfrm>
            <a:off x="0" y="0"/>
            <a:ext cx="9144000" cy="5143500"/>
          </a:xfrm>
        </p:spPr>
        <p:txBody>
          <a:bodyPr/>
          <a:lstStyle/>
          <a:p>
            <a:pPr marL="95250"/>
            <a: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t>2.Social Gatherings</a:t>
            </a:r>
            <a:b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br>
            <a:r>
              <a:rPr lang="en-US" sz="1800" dirty="0" smtClean="0">
                <a:solidFill>
                  <a:srgbClr val="040404"/>
                </a:solidFill>
                <a:latin typeface="Quattrocento" panose="020B0604020202020204" charset="0"/>
              </a:rPr>
              <a:t>The World Cup brings people together.</a:t>
            </a:r>
            <a:br>
              <a:rPr lang="en-US" sz="1800" dirty="0" smtClean="0">
                <a:solidFill>
                  <a:srgbClr val="040404"/>
                </a:solidFill>
                <a:latin typeface="Quattrocento" panose="020B0604020202020204" charset="0"/>
              </a:rPr>
            </a:br>
            <a:r>
              <a:rPr lang="en-US" sz="1800" dirty="0" smtClean="0">
                <a:solidFill>
                  <a:srgbClr val="040404"/>
                </a:solidFill>
              </a:rPr>
              <a:t/>
            </a:r>
            <a:br>
              <a:rPr lang="en-US" sz="1800" dirty="0" smtClean="0">
                <a:solidFill>
                  <a:srgbClr val="040404"/>
                </a:solidFill>
              </a:rPr>
            </a:br>
            <a:r>
              <a:rPr lang="en-US" sz="1800" dirty="0" smtClean="0">
                <a:solidFill>
                  <a:srgbClr val="040404"/>
                </a:solidFill>
              </a:rPr>
              <a:t/>
            </a:r>
            <a:br>
              <a:rPr lang="en-US" sz="1800" dirty="0" smtClean="0">
                <a:solidFill>
                  <a:srgbClr val="040404"/>
                </a:solidFill>
              </a:rPr>
            </a:br>
            <a:r>
              <a:rPr lang="en-US" sz="1800" dirty="0">
                <a:solidFill>
                  <a:srgbClr val="040404"/>
                </a:solidFill>
              </a:rPr>
              <a:t/>
            </a:r>
            <a:br>
              <a:rPr lang="en-US" sz="1800" dirty="0">
                <a:solidFill>
                  <a:srgbClr val="040404"/>
                </a:solidFill>
              </a:rPr>
            </a:br>
            <a:r>
              <a:rPr lang="en-US" sz="1800" dirty="0" smtClean="0">
                <a:solidFill>
                  <a:srgbClr val="040404"/>
                </a:solidFill>
              </a:rPr>
              <a:t/>
            </a:r>
            <a:br>
              <a:rPr lang="en-US" sz="1800" dirty="0" smtClean="0">
                <a:solidFill>
                  <a:srgbClr val="040404"/>
                </a:solidFill>
              </a:rPr>
            </a:br>
            <a:r>
              <a:rPr lang="en-US" sz="1800" dirty="0">
                <a:solidFill>
                  <a:srgbClr val="040404"/>
                </a:solidFill>
              </a:rPr>
              <a:t/>
            </a:r>
            <a:br>
              <a:rPr lang="en-US" sz="1800" dirty="0">
                <a:solidFill>
                  <a:srgbClr val="040404"/>
                </a:solidFill>
              </a:rPr>
            </a:br>
            <a:r>
              <a:rPr lang="en-US" sz="1800" dirty="0">
                <a:solidFill>
                  <a:srgbClr val="040404"/>
                </a:solidFill>
              </a:rPr>
              <a:t/>
            </a:r>
            <a:br>
              <a:rPr lang="en-US" sz="1800" dirty="0">
                <a:solidFill>
                  <a:srgbClr val="040404"/>
                </a:solidFill>
              </a:rPr>
            </a:br>
            <a: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t>3.Workplace Dynamics</a:t>
            </a:r>
            <a:br>
              <a:rPr lang="en-US" sz="2000" b="1" u="sng" dirty="0" smtClean="0">
                <a:solidFill>
                  <a:srgbClr val="35A70D"/>
                </a:solidFill>
                <a:effectLst>
                  <a:outerShdw blurRad="38100" dist="38100" dir="2700000" algn="tl">
                    <a:srgbClr val="000000">
                      <a:alpha val="43137"/>
                    </a:srgbClr>
                  </a:outerShdw>
                </a:effectLst>
                <a:latin typeface="Quattrocento" panose="020B0604020202020204" charset="0"/>
              </a:rPr>
            </a:br>
            <a:r>
              <a:rPr lang="en-US" sz="1800" dirty="0" smtClean="0">
                <a:solidFill>
                  <a:srgbClr val="040404"/>
                </a:solidFill>
                <a:latin typeface="Quattrocento" panose="020B0604020202020204" charset="0"/>
              </a:rPr>
              <a:t>Matches occurring during working time.</a:t>
            </a:r>
            <a:r>
              <a:rPr lang="en-US" sz="1800" dirty="0" smtClean="0">
                <a:solidFill>
                  <a:srgbClr val="040404"/>
                </a:solidFill>
              </a:rPr>
              <a:t/>
            </a:r>
            <a:br>
              <a:rPr lang="en-US" sz="1800" dirty="0" smtClean="0">
                <a:solidFill>
                  <a:srgbClr val="040404"/>
                </a:solidFill>
              </a:rPr>
            </a:br>
            <a:endParaRPr lang="en-US" sz="1800" dirty="0">
              <a:solidFill>
                <a:srgbClr val="040404"/>
              </a:solidFill>
              <a:latin typeface="Quattrocent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915" y="726187"/>
            <a:ext cx="2180219" cy="1554480"/>
          </a:xfrm>
          <a:prstGeom prst="round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915" y="3083053"/>
            <a:ext cx="2389956" cy="1821828"/>
          </a:xfrm>
          <a:prstGeom prst="round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40000"/>
            <a:lumOff val="60000"/>
            <a:alpha val="36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0"/>
            <a:ext cx="9144000" cy="5143501"/>
          </a:xfrm>
        </p:spPr>
        <p:txBody>
          <a:bodyPr/>
          <a:lstStyle/>
          <a:p>
            <a:pPr marL="95250" indent="0">
              <a:buNone/>
            </a:pPr>
            <a:r>
              <a:rPr lang="en-US" sz="2000" b="1" u="sng" dirty="0" smtClean="0">
                <a:solidFill>
                  <a:srgbClr val="35A70D"/>
                </a:solidFill>
                <a:effectLst>
                  <a:outerShdw blurRad="38100" dist="38100" dir="2700000" algn="tl">
                    <a:srgbClr val="000000">
                      <a:alpha val="43137"/>
                    </a:srgbClr>
                  </a:outerShdw>
                </a:effectLst>
              </a:rPr>
              <a:t>4.Economic Impact</a:t>
            </a:r>
          </a:p>
          <a:p>
            <a:pPr marL="95250" indent="0">
              <a:buNone/>
            </a:pPr>
            <a:r>
              <a:rPr lang="en-US" sz="1800" dirty="0" smtClean="0">
                <a:solidFill>
                  <a:srgbClr val="040404"/>
                </a:solidFill>
              </a:rPr>
              <a:t>The world Cup boosts consumer spending.</a:t>
            </a:r>
          </a:p>
          <a:p>
            <a:pPr marL="95250" indent="0">
              <a:buNone/>
            </a:pPr>
            <a:endParaRPr lang="en-US" sz="1800" dirty="0">
              <a:solidFill>
                <a:srgbClr val="040404"/>
              </a:solidFill>
            </a:endParaRPr>
          </a:p>
          <a:p>
            <a:pPr marL="95250" indent="0">
              <a:buNone/>
            </a:pPr>
            <a:endParaRPr lang="en-US" sz="1800" dirty="0" smtClean="0">
              <a:solidFill>
                <a:srgbClr val="040404"/>
              </a:solidFill>
            </a:endParaRPr>
          </a:p>
          <a:p>
            <a:pPr marL="95250" indent="0">
              <a:buNone/>
            </a:pPr>
            <a:endParaRPr lang="en-US" sz="1800" dirty="0">
              <a:solidFill>
                <a:srgbClr val="040404"/>
              </a:solidFill>
            </a:endParaRPr>
          </a:p>
          <a:p>
            <a:pPr marL="95250" indent="0">
              <a:buNone/>
            </a:pPr>
            <a:endParaRPr lang="en-US" sz="1800" dirty="0" smtClean="0">
              <a:solidFill>
                <a:srgbClr val="040404"/>
              </a:solidFill>
            </a:endParaRPr>
          </a:p>
          <a:p>
            <a:pPr marL="95250" indent="0">
              <a:buNone/>
            </a:pPr>
            <a:endParaRPr lang="en-US" sz="1800" dirty="0" smtClean="0">
              <a:solidFill>
                <a:srgbClr val="040404"/>
              </a:solidFill>
            </a:endParaRPr>
          </a:p>
          <a:p>
            <a:pPr marL="95250" indent="0">
              <a:buNone/>
            </a:pPr>
            <a:r>
              <a:rPr lang="en-US" sz="2000" b="1" u="sng" dirty="0" smtClean="0">
                <a:solidFill>
                  <a:srgbClr val="35A70D"/>
                </a:solidFill>
                <a:effectLst>
                  <a:outerShdw blurRad="38100" dist="38100" dir="2700000" algn="tl">
                    <a:srgbClr val="000000">
                      <a:alpha val="43137"/>
                    </a:srgbClr>
                  </a:outerShdw>
                </a:effectLst>
              </a:rPr>
              <a:t>5.Global Connection</a:t>
            </a:r>
          </a:p>
          <a:p>
            <a:pPr marL="95250" indent="0">
              <a:buNone/>
            </a:pPr>
            <a:r>
              <a:rPr lang="en-US" sz="2000" dirty="0" smtClean="0">
                <a:solidFill>
                  <a:srgbClr val="040404"/>
                </a:solidFill>
              </a:rPr>
              <a:t>The tournament connects people across borders.</a:t>
            </a:r>
          </a:p>
          <a:p>
            <a:pPr marL="95250" indent="0">
              <a:buNone/>
            </a:pPr>
            <a:endParaRPr lang="en-US" sz="2000" dirty="0">
              <a:solidFill>
                <a:srgbClr val="040404"/>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630" y="827282"/>
            <a:ext cx="2520287" cy="1526036"/>
          </a:xfrm>
          <a:prstGeom prst="round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630" y="3280469"/>
            <a:ext cx="2520287" cy="1535123"/>
          </a:xfrm>
          <a:prstGeom prst="roundRect">
            <a:avLst/>
          </a:prstGeom>
        </p:spPr>
      </p:pic>
    </p:spTree>
    <p:extLst>
      <p:ext uri="{BB962C8B-B14F-4D97-AF65-F5344CB8AC3E}">
        <p14:creationId xmlns:p14="http://schemas.microsoft.com/office/powerpoint/2010/main" val="234684634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51"/>
          <p:cNvSpPr txBox="1"/>
          <p:nvPr/>
        </p:nvSpPr>
        <p:spPr>
          <a:xfrm>
            <a:off x="3790700" y="2437875"/>
            <a:ext cx="21108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1</a:t>
            </a:r>
            <a:endParaRPr>
              <a:solidFill>
                <a:schemeClr val="accent2"/>
              </a:solidFill>
              <a:latin typeface="Quattrocento"/>
              <a:ea typeface="Quattrocento"/>
              <a:cs typeface="Quattrocento"/>
              <a:sym typeface="Quattrocento"/>
            </a:endParaRPr>
          </a:p>
        </p:txBody>
      </p:sp>
      <p:sp>
        <p:nvSpPr>
          <p:cNvPr id="381" name="Google Shape;381;p51"/>
          <p:cNvSpPr txBox="1"/>
          <p:nvPr/>
        </p:nvSpPr>
        <p:spPr>
          <a:xfrm>
            <a:off x="5234675" y="3877100"/>
            <a:ext cx="1826700" cy="34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latin typeface="Quattrocento"/>
                <a:ea typeface="Quattrocento"/>
                <a:cs typeface="Quattrocento"/>
                <a:sym typeface="Quattrocento"/>
              </a:rPr>
              <a:t>Workshop # 2</a:t>
            </a:r>
            <a:endParaRPr>
              <a:solidFill>
                <a:schemeClr val="accent2"/>
              </a:solidFill>
              <a:latin typeface="Quattrocento"/>
              <a:ea typeface="Quattrocento"/>
              <a:cs typeface="Quattrocento"/>
              <a:sym typeface="Quattrocento"/>
            </a:endParaRPr>
          </a:p>
        </p:txBody>
      </p:sp>
      <p:sp>
        <p:nvSpPr>
          <p:cNvPr id="4" name="Title 3"/>
          <p:cNvSpPr>
            <a:spLocks noGrp="1"/>
          </p:cNvSpPr>
          <p:nvPr>
            <p:ph type="title"/>
          </p:nvPr>
        </p:nvSpPr>
        <p:spPr/>
        <p:txBody>
          <a:bodyPr/>
          <a:lstStyle/>
          <a:p>
            <a:pPr algn="ctr"/>
            <a:r>
              <a:rPr lang="en-US" sz="2400" b="1" dirty="0">
                <a:latin typeface="+mn-lt"/>
              </a:rPr>
              <a:t>S</a:t>
            </a:r>
            <a:r>
              <a:rPr lang="en-US" sz="2400" b="1" dirty="0" smtClean="0">
                <a:latin typeface="+mn-lt"/>
              </a:rPr>
              <a:t>ocial </a:t>
            </a:r>
            <a:r>
              <a:rPr lang="en-US" sz="2400" b="1" dirty="0">
                <a:latin typeface="+mn-lt"/>
              </a:rPr>
              <a:t>media and digital fandom</a:t>
            </a:r>
          </a:p>
        </p:txBody>
      </p:sp>
      <p:sp>
        <p:nvSpPr>
          <p:cNvPr id="5" name="Text Placeholder 4"/>
          <p:cNvSpPr>
            <a:spLocks noGrp="1"/>
          </p:cNvSpPr>
          <p:nvPr>
            <p:ph type="body" idx="1"/>
          </p:nvPr>
        </p:nvSpPr>
        <p:spPr>
          <a:xfrm>
            <a:off x="0" y="1387250"/>
            <a:ext cx="9143999" cy="3669246"/>
          </a:xfrm>
        </p:spPr>
        <p:txBody>
          <a:bodyPr/>
          <a:lstStyle/>
          <a:p>
            <a:pPr marL="95250" indent="0">
              <a:buNone/>
            </a:pPr>
            <a:endParaRPr lang="en-US" sz="1600" dirty="0" smtClean="0">
              <a:solidFill>
                <a:srgbClr val="040404"/>
              </a:solidFill>
            </a:endParaRPr>
          </a:p>
          <a:p>
            <a:pPr marL="95250" indent="0">
              <a:buNone/>
            </a:pPr>
            <a:endParaRPr lang="en-US" sz="1600" dirty="0">
              <a:solidFill>
                <a:srgbClr val="040404"/>
              </a:solidFill>
            </a:endParaRPr>
          </a:p>
          <a:p>
            <a:pPr marL="95250" indent="0">
              <a:buNone/>
            </a:pPr>
            <a:endParaRPr lang="en-US" sz="1600" dirty="0" smtClean="0">
              <a:solidFill>
                <a:srgbClr val="040404"/>
              </a:solidFill>
            </a:endParaRPr>
          </a:p>
          <a:p>
            <a:pPr marL="95250" indent="0">
              <a:buNone/>
            </a:pPr>
            <a:endParaRPr lang="en-US" sz="1600" dirty="0">
              <a:solidFill>
                <a:srgbClr val="040404"/>
              </a:solidFill>
            </a:endParaRPr>
          </a:p>
          <a:p>
            <a:pPr marL="95250" indent="0">
              <a:buNone/>
            </a:pPr>
            <a:endParaRPr lang="en-US" sz="1600" dirty="0" smtClean="0">
              <a:solidFill>
                <a:srgbClr val="040404"/>
              </a:solidFill>
            </a:endParaRPr>
          </a:p>
          <a:p>
            <a:pPr marL="95250" indent="0">
              <a:buNone/>
            </a:pPr>
            <a:endParaRPr lang="en-US" sz="1600" dirty="0">
              <a:solidFill>
                <a:srgbClr val="040404"/>
              </a:solidFill>
            </a:endParaRPr>
          </a:p>
          <a:p>
            <a:pPr marL="95250" indent="0">
              <a:buNone/>
            </a:pPr>
            <a:endParaRPr lang="en-US" sz="1600" dirty="0" smtClean="0">
              <a:solidFill>
                <a:srgbClr val="040404"/>
              </a:solidFill>
            </a:endParaRPr>
          </a:p>
          <a:p>
            <a:pPr marL="95250" indent="0">
              <a:buNone/>
            </a:pPr>
            <a:endParaRPr lang="en-US" sz="1600" dirty="0">
              <a:solidFill>
                <a:srgbClr val="040404"/>
              </a:solidFill>
            </a:endParaRPr>
          </a:p>
          <a:p>
            <a:pPr marL="95250" indent="0">
              <a:buNone/>
            </a:pPr>
            <a:endParaRPr lang="en-US" sz="1600" dirty="0" smtClean="0">
              <a:solidFill>
                <a:srgbClr val="040404"/>
              </a:solidFill>
            </a:endParaRPr>
          </a:p>
          <a:p>
            <a:pPr marL="95250" indent="0">
              <a:buNone/>
            </a:pPr>
            <a:endParaRPr lang="en-US" sz="1600" dirty="0">
              <a:solidFill>
                <a:srgbClr val="040404"/>
              </a:solidFill>
            </a:endParaRPr>
          </a:p>
          <a:p>
            <a:pPr marL="95250" indent="0">
              <a:buNone/>
            </a:pPr>
            <a:r>
              <a:rPr lang="en-US" sz="1800" dirty="0" smtClean="0">
                <a:solidFill>
                  <a:srgbClr val="040404"/>
                </a:solidFill>
              </a:rPr>
              <a:t>Fandom </a:t>
            </a:r>
            <a:r>
              <a:rPr lang="en-US" sz="1800" dirty="0">
                <a:solidFill>
                  <a:srgbClr val="040404"/>
                </a:solidFill>
              </a:rPr>
              <a:t>is more than just a hobby or interest, it's a way of life. During the World Cup, fans from all over the world come together to celebrate their love for the game and their favorite teams. The passion and dedication of these fans is truly remarkable, and it's what makes the World Cup such a special event. </a:t>
            </a:r>
            <a:endParaRPr lang="en-US" sz="1800" dirty="0" smtClean="0">
              <a:solidFill>
                <a:srgbClr val="040404"/>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34" y="1358385"/>
            <a:ext cx="3574623" cy="2377440"/>
          </a:xfrm>
          <a:prstGeom prst="rect">
            <a:avLst/>
          </a:prstGeom>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24" name="Title 5"/>
          <p:cNvSpPr>
            <a:spLocks noGrp="1"/>
          </p:cNvSpPr>
          <p:nvPr>
            <p:ph type="body" idx="4294967295"/>
          </p:nvPr>
        </p:nvSpPr>
        <p:spPr>
          <a:xfrm>
            <a:off x="0" y="0"/>
            <a:ext cx="5661660" cy="4762500"/>
          </a:xfrm>
        </p:spPr>
        <p:txBody>
          <a:bodyPr/>
          <a:lstStyle/>
          <a:p>
            <a:pPr marL="95250" indent="0">
              <a:buNone/>
            </a:pPr>
            <a:r>
              <a:rPr lang="en-US" b="1" u="sng" dirty="0" smtClean="0">
                <a:solidFill>
                  <a:srgbClr val="35A70D"/>
                </a:solidFill>
                <a:effectLst>
                  <a:outerShdw blurRad="38100" dist="38100" dir="2700000" algn="tl">
                    <a:srgbClr val="000000">
                      <a:alpha val="43137"/>
                    </a:srgbClr>
                  </a:outerShdw>
                </a:effectLst>
              </a:rPr>
              <a:t>Digital fandom</a:t>
            </a:r>
          </a:p>
          <a:p>
            <a:pPr marL="95250" indent="0">
              <a:buNone/>
            </a:pPr>
            <a:r>
              <a:rPr lang="en-US" sz="1400" dirty="0">
                <a:solidFill>
                  <a:srgbClr val="000000"/>
                </a:solidFill>
                <a:effectLst>
                  <a:outerShdw blurRad="38100" dist="38100" dir="2700000" algn="tl">
                    <a:srgbClr val="000000">
                      <a:alpha val="43137"/>
                    </a:srgbClr>
                  </a:outerShdw>
                </a:effectLst>
                <a:latin typeface="Quattrocento" panose="020B0604020202020204" charset="0"/>
              </a:rPr>
              <a:t>Digital fandom is a term used to describe the online communities formed around a shared passion for a particular topic, such as sports or </a:t>
            </a:r>
            <a:r>
              <a:rPr lang="en-US" sz="1400" dirty="0" smtClean="0">
                <a:solidFill>
                  <a:srgbClr val="000000"/>
                </a:solidFill>
                <a:effectLst>
                  <a:outerShdw blurRad="38100" dist="38100" dir="2700000" algn="tl">
                    <a:srgbClr val="000000">
                      <a:alpha val="43137"/>
                    </a:srgbClr>
                  </a:outerShdw>
                </a:effectLst>
                <a:latin typeface="Quattrocento" panose="020B0604020202020204" charset="0"/>
              </a:rPr>
              <a:t>entertainment</a:t>
            </a:r>
          </a:p>
          <a:p>
            <a:pPr marL="95250" indent="0">
              <a:buNone/>
            </a:pPr>
            <a:endParaRPr lang="en-US" sz="1400" dirty="0" smtClean="0">
              <a:solidFill>
                <a:srgbClr val="000000"/>
              </a:solidFill>
              <a:effectLst>
                <a:outerShdw blurRad="38100" dist="38100" dir="2700000" algn="tl">
                  <a:srgbClr val="000000">
                    <a:alpha val="43137"/>
                  </a:srgbClr>
                </a:outerShdw>
              </a:effectLst>
              <a:latin typeface="Quattrocento" panose="020B0604020202020204" charset="0"/>
            </a:endParaRPr>
          </a:p>
          <a:p>
            <a:pPr marL="95250" indent="0">
              <a:buNone/>
            </a:pPr>
            <a:r>
              <a:rPr lang="en-US" b="1" u="sng" dirty="0" smtClean="0">
                <a:solidFill>
                  <a:srgbClr val="35A70D"/>
                </a:solidFill>
                <a:effectLst>
                  <a:outerShdw blurRad="38100" dist="38100" dir="2700000" algn="tl">
                    <a:srgbClr val="000000">
                      <a:alpha val="43137"/>
                    </a:srgbClr>
                  </a:outerShdw>
                </a:effectLst>
              </a:rPr>
              <a:t>Role </a:t>
            </a:r>
            <a:r>
              <a:rPr lang="en-US" b="1" u="sng" dirty="0">
                <a:solidFill>
                  <a:srgbClr val="35A70D"/>
                </a:solidFill>
                <a:effectLst>
                  <a:outerShdw blurRad="38100" dist="38100" dir="2700000" algn="tl">
                    <a:srgbClr val="000000">
                      <a:alpha val="43137"/>
                    </a:srgbClr>
                  </a:outerShdw>
                </a:effectLst>
              </a:rPr>
              <a:t>of Social media</a:t>
            </a:r>
          </a:p>
          <a:p>
            <a:pPr marL="95250" indent="0">
              <a:buNone/>
            </a:pPr>
            <a:r>
              <a:rPr lang="en-US" sz="1400" b="1" dirty="0">
                <a:solidFill>
                  <a:srgbClr val="040404"/>
                </a:solidFill>
              </a:rPr>
              <a:t>Social media has revolutionized the way we consume and engage with sports content. With over 3.5 billion active social media users worldwide, it's no surprise that sports organizations have flocked to these </a:t>
            </a:r>
            <a:r>
              <a:rPr lang="en-US" sz="1400" b="1" dirty="0" smtClean="0">
                <a:solidFill>
                  <a:srgbClr val="040404"/>
                </a:solidFill>
              </a:rPr>
              <a:t>platforms to connect with fans. </a:t>
            </a:r>
          </a:p>
          <a:p>
            <a:pPr marL="95250" indent="0">
              <a:buNone/>
            </a:pPr>
            <a:endParaRPr lang="en-US" sz="1400" b="1" dirty="0" smtClean="0">
              <a:solidFill>
                <a:srgbClr val="040404"/>
              </a:solidFill>
            </a:endParaRPr>
          </a:p>
          <a:p>
            <a:pPr marL="95250" indent="0">
              <a:buNone/>
            </a:pPr>
            <a:r>
              <a:rPr lang="en-US" b="1" u="sng" dirty="0">
                <a:solidFill>
                  <a:srgbClr val="35A70D"/>
                </a:solidFill>
                <a:effectLst>
                  <a:outerShdw blurRad="38100" dist="38100" dir="2700000" algn="tl">
                    <a:srgbClr val="000000">
                      <a:alpha val="43137"/>
                    </a:srgbClr>
                  </a:outerShdw>
                </a:effectLst>
              </a:rPr>
              <a:t>How Social Media is Causing a Negative Impact on world cup for the fans!</a:t>
            </a:r>
          </a:p>
          <a:p>
            <a:pPr marL="95250" indent="0">
              <a:buNone/>
            </a:pPr>
            <a:r>
              <a:rPr lang="en-US" sz="1400" dirty="0" smtClean="0">
                <a:solidFill>
                  <a:srgbClr val="040404"/>
                </a:solidFill>
                <a:effectLst>
                  <a:outerShdw blurRad="38100" dist="38100" dir="2700000" algn="tl">
                    <a:srgbClr val="000000">
                      <a:alpha val="43137"/>
                    </a:srgbClr>
                  </a:outerShdw>
                </a:effectLst>
              </a:rPr>
              <a:t>Social </a:t>
            </a:r>
            <a:r>
              <a:rPr lang="en-US" sz="1400" dirty="0">
                <a:solidFill>
                  <a:srgbClr val="040404"/>
                </a:solidFill>
                <a:effectLst>
                  <a:outerShdw blurRad="38100" dist="38100" dir="2700000" algn="tl">
                    <a:srgbClr val="000000">
                      <a:alpha val="43137"/>
                    </a:srgbClr>
                  </a:outerShdw>
                </a:effectLst>
              </a:rPr>
              <a:t>media has become a breeding ground for harmful behavior during the World Cup. The spread of fake news, cyberbullying, and other negative behaviors can have a significant impact on the tournament and its </a:t>
            </a:r>
            <a:r>
              <a:rPr lang="en-US" sz="1400" dirty="0" smtClean="0">
                <a:solidFill>
                  <a:srgbClr val="040404"/>
                </a:solidFill>
                <a:effectLst>
                  <a:outerShdw blurRad="38100" dist="38100" dir="2700000" algn="tl">
                    <a:srgbClr val="000000">
                      <a:alpha val="43137"/>
                    </a:srgbClr>
                  </a:outerShdw>
                </a:effectLst>
              </a:rPr>
              <a:t>fans</a:t>
            </a:r>
            <a:endParaRPr lang="en-US" sz="1400" b="1" u="sng" dirty="0">
              <a:solidFill>
                <a:srgbClr val="040404"/>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065" y="1223012"/>
            <a:ext cx="3265709" cy="2103120"/>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Korean Simple Style Consulting toolkit XL by Slidesgo">
  <a:themeElements>
    <a:clrScheme name="Simple Light">
      <a:dk1>
        <a:srgbClr val="806248"/>
      </a:dk1>
      <a:lt1>
        <a:srgbClr val="FFFFFF"/>
      </a:lt1>
      <a:dk2>
        <a:srgbClr val="A29B92"/>
      </a:dk2>
      <a:lt2>
        <a:srgbClr val="EEEEEE"/>
      </a:lt2>
      <a:accent1>
        <a:srgbClr val="EFE6DE"/>
      </a:accent1>
      <a:accent2>
        <a:srgbClr val="F9F4F0"/>
      </a:accent2>
      <a:accent3>
        <a:srgbClr val="E9DBCF"/>
      </a:accent3>
      <a:accent4>
        <a:srgbClr val="FFFFFF"/>
      </a:accent4>
      <a:accent5>
        <a:srgbClr val="FFFFFF"/>
      </a:accent5>
      <a:accent6>
        <a:srgbClr val="FFFFFF"/>
      </a:accent6>
      <a:hlink>
        <a:srgbClr val="8062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1104</Words>
  <Application>Microsoft Office PowerPoint</Application>
  <PresentationFormat>On-screen Show (16:9)</PresentationFormat>
  <Paragraphs>152</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Bahnschrift SemiLight</vt:lpstr>
      <vt:lpstr>Arial Rounded MT Bold</vt:lpstr>
      <vt:lpstr>Arial</vt:lpstr>
      <vt:lpstr>Cinzel</vt:lpstr>
      <vt:lpstr>Quattrocento</vt:lpstr>
      <vt:lpstr>Korean Simple Style Consulting toolkit XL by Slidesgo</vt:lpstr>
      <vt:lpstr>PowerPoint Presentation</vt:lpstr>
      <vt:lpstr>PowerPoint Presentation</vt:lpstr>
      <vt:lpstr>Bangladesh’s World cup Fandom: Passionate Fanbase</vt:lpstr>
      <vt:lpstr>The long South Korea flag from Brahmanbaria: Abdul Kauser Mintu who belongs to Brahmmanbaria has a story of enthusiasm for football. Mintu and his wife sought to pray tribute by doing something special for South Korea. They sell their land to get an amount Tk 3.20 lakh to complete the enormous flag.        It runs in the blood: The passion for the game has been part of the tradition for a long time but it is only during the World Cup when fans find the right occasion to show their true colors. “</vt:lpstr>
      <vt:lpstr>The Significant world cup impact on our daily life</vt:lpstr>
      <vt:lpstr>2.Social Gatherings The World Cup brings people together.       3.Workplace Dynamics Matches occurring during working time. </vt:lpstr>
      <vt:lpstr>PowerPoint Presentation</vt:lpstr>
      <vt:lpstr>Social media and digital fandom</vt:lpstr>
      <vt:lpstr>PowerPoint Presentation</vt:lpstr>
      <vt:lpstr>Hope and unity</vt:lpstr>
      <vt:lpstr>PowerPoint Presentation</vt:lpstr>
      <vt:lpstr>PowerPoint Presentation</vt:lpstr>
      <vt:lpstr>Bangladesh's World Cup Fandom: A Glimpse into the Future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KOREAN SIMPLE STYLE CONSULTING</dc:title>
  <dc:creator>KAFI MAHMUD SAJID</dc:creator>
  <cp:lastModifiedBy>Zbook</cp:lastModifiedBy>
  <cp:revision>65</cp:revision>
  <dcterms:modified xsi:type="dcterms:W3CDTF">2023-09-16T15:36:33Z</dcterms:modified>
</cp:coreProperties>
</file>